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13"/>
  </p:notesMasterIdLst>
  <p:handoutMasterIdLst>
    <p:handoutMasterId r:id="rId114"/>
  </p:handoutMasterIdLst>
  <p:sldIdLst>
    <p:sldId id="256" r:id="rId3"/>
    <p:sldId id="257" r:id="rId4"/>
    <p:sldId id="258" r:id="rId5"/>
    <p:sldId id="134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420" r:id="rId29"/>
    <p:sldId id="435" r:id="rId30"/>
    <p:sldId id="442" r:id="rId31"/>
    <p:sldId id="1348" r:id="rId32"/>
    <p:sldId id="437" r:id="rId33"/>
    <p:sldId id="438" r:id="rId34"/>
    <p:sldId id="439" r:id="rId35"/>
    <p:sldId id="440" r:id="rId36"/>
    <p:sldId id="44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59" r:id="rId51"/>
    <p:sldId id="459" r:id="rId52"/>
    <p:sldId id="458" r:id="rId53"/>
    <p:sldId id="405" r:id="rId54"/>
    <p:sldId id="460" r:id="rId55"/>
    <p:sldId id="461" r:id="rId56"/>
    <p:sldId id="411" r:id="rId57"/>
    <p:sldId id="414" r:id="rId58"/>
    <p:sldId id="468" r:id="rId59"/>
    <p:sldId id="467" r:id="rId60"/>
    <p:sldId id="469" r:id="rId61"/>
    <p:sldId id="470" r:id="rId62"/>
    <p:sldId id="471" r:id="rId63"/>
    <p:sldId id="472" r:id="rId64"/>
    <p:sldId id="473" r:id="rId65"/>
    <p:sldId id="424" r:id="rId66"/>
    <p:sldId id="1344" r:id="rId67"/>
    <p:sldId id="474" r:id="rId68"/>
    <p:sldId id="454" r:id="rId69"/>
    <p:sldId id="1329" r:id="rId70"/>
    <p:sldId id="476" r:id="rId71"/>
    <p:sldId id="477" r:id="rId72"/>
    <p:sldId id="479" r:id="rId73"/>
    <p:sldId id="478" r:id="rId74"/>
    <p:sldId id="480" r:id="rId75"/>
    <p:sldId id="481" r:id="rId76"/>
    <p:sldId id="1328" r:id="rId77"/>
    <p:sldId id="1340" r:id="rId78"/>
    <p:sldId id="1330" r:id="rId79"/>
    <p:sldId id="1331" r:id="rId80"/>
    <p:sldId id="1332" r:id="rId81"/>
    <p:sldId id="1334" r:id="rId82"/>
    <p:sldId id="1333" r:id="rId83"/>
    <p:sldId id="416" r:id="rId84"/>
    <p:sldId id="1346" r:id="rId85"/>
    <p:sldId id="1327" r:id="rId86"/>
    <p:sldId id="1335" r:id="rId87"/>
    <p:sldId id="1341" r:id="rId88"/>
    <p:sldId id="417" r:id="rId89"/>
    <p:sldId id="1336" r:id="rId90"/>
    <p:sldId id="1337" r:id="rId91"/>
    <p:sldId id="1338" r:id="rId92"/>
    <p:sldId id="1339" r:id="rId93"/>
    <p:sldId id="1343" r:id="rId94"/>
    <p:sldId id="434" r:id="rId95"/>
    <p:sldId id="457" r:id="rId96"/>
    <p:sldId id="1345" r:id="rId97"/>
    <p:sldId id="427" r:id="rId98"/>
    <p:sldId id="381" r:id="rId99"/>
    <p:sldId id="1349" r:id="rId100"/>
    <p:sldId id="1350" r:id="rId101"/>
    <p:sldId id="1351" r:id="rId102"/>
    <p:sldId id="1352" r:id="rId103"/>
    <p:sldId id="1353" r:id="rId104"/>
    <p:sldId id="1354" r:id="rId105"/>
    <p:sldId id="1355" r:id="rId106"/>
    <p:sldId id="1356" r:id="rId107"/>
    <p:sldId id="1357" r:id="rId108"/>
    <p:sldId id="1358" r:id="rId109"/>
    <p:sldId id="1359" r:id="rId110"/>
    <p:sldId id="1360" r:id="rId111"/>
    <p:sldId id="1361" r:id="rId112"/>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70C"/>
    <a:srgbClr val="FF9900"/>
    <a:srgbClr val="FF6600"/>
    <a:srgbClr val="336600"/>
    <a:srgbClr val="CC9900"/>
    <a:srgbClr val="CC3300"/>
    <a:srgbClr val="FF0066"/>
    <a:srgbClr val="99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80" d="100"/>
          <a:sy n="80" d="100"/>
        </p:scale>
        <p:origin x="24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A5C07C7-C42F-48C9-BE3C-BE38C5491A87}" type="datetimeFigureOut">
              <a:rPr lang="en-US" smtClean="0"/>
              <a:t>6/19/2022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F780702-8B2D-45BB-89C8-891868FAB633}" type="slidenum">
              <a:rPr lang="en-US" smtClean="0"/>
              <a:t>‹#›</a:t>
            </a:fld>
            <a:endParaRPr lang="en-US"/>
          </a:p>
        </p:txBody>
      </p:sp>
    </p:spTree>
    <p:extLst>
      <p:ext uri="{BB962C8B-B14F-4D97-AF65-F5344CB8AC3E}">
        <p14:creationId xmlns:p14="http://schemas.microsoft.com/office/powerpoint/2010/main" val="3968924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36443D4-A850-8B4B-9A8E-C6DA273CDD23}" type="datetimeFigureOut">
              <a:rPr lang="en-US" smtClean="0"/>
              <a:t>6/19/2022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78E3458-56DA-9E42-A50E-4E8BD1C6C278}" type="slidenum">
              <a:rPr lang="en-US" smtClean="0"/>
              <a:t>‹#›</a:t>
            </a:fld>
            <a:endParaRPr lang="en-US"/>
          </a:p>
        </p:txBody>
      </p:sp>
    </p:spTree>
    <p:extLst>
      <p:ext uri="{BB962C8B-B14F-4D97-AF65-F5344CB8AC3E}">
        <p14:creationId xmlns:p14="http://schemas.microsoft.com/office/powerpoint/2010/main" val="22208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21A624-E45F-4443-B017-49ED0EEFD2BE}" type="slidenum">
              <a:rPr lang="en-US" altLang="en-US"/>
              <a:pPr/>
              <a:t>‹#›</a:t>
            </a:fld>
            <a:endParaRPr lang="en-US" altLang="en-US"/>
          </a:p>
        </p:txBody>
      </p:sp>
    </p:spTree>
    <p:extLst>
      <p:ext uri="{BB962C8B-B14F-4D97-AF65-F5344CB8AC3E}">
        <p14:creationId xmlns:p14="http://schemas.microsoft.com/office/powerpoint/2010/main" val="209619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E41EDDD-4B33-4179-8149-F2F9E84172EC}" type="slidenum">
              <a:rPr lang="en-US" altLang="en-US"/>
              <a:pPr/>
              <a:t>‹#›</a:t>
            </a:fld>
            <a:endParaRPr lang="en-US" altLang="en-US"/>
          </a:p>
        </p:txBody>
      </p:sp>
    </p:spTree>
    <p:extLst>
      <p:ext uri="{BB962C8B-B14F-4D97-AF65-F5344CB8AC3E}">
        <p14:creationId xmlns:p14="http://schemas.microsoft.com/office/powerpoint/2010/main" val="375230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4238DC-87C4-4348-9319-FBEDC12742FC}" type="slidenum">
              <a:rPr lang="en-US" altLang="en-US"/>
              <a:pPr/>
              <a:t>‹#›</a:t>
            </a:fld>
            <a:endParaRPr lang="en-US" altLang="en-US"/>
          </a:p>
        </p:txBody>
      </p:sp>
    </p:spTree>
    <p:extLst>
      <p:ext uri="{BB962C8B-B14F-4D97-AF65-F5344CB8AC3E}">
        <p14:creationId xmlns:p14="http://schemas.microsoft.com/office/powerpoint/2010/main" val="200478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3175" y="4267200"/>
            <a:ext cx="9140825" cy="2590800"/>
            <a:chOff x="2" y="2688"/>
            <a:chExt cx="5758" cy="1632"/>
          </a:xfrm>
        </p:grpSpPr>
        <p:sp>
          <p:nvSpPr>
            <p:cNvPr id="27651"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652" name="Group 4"/>
            <p:cNvGrpSpPr>
              <a:grpSpLocks/>
            </p:cNvGrpSpPr>
            <p:nvPr userDrawn="1"/>
          </p:nvGrpSpPr>
          <p:grpSpPr bwMode="auto">
            <a:xfrm>
              <a:off x="3528" y="3715"/>
              <a:ext cx="792" cy="521"/>
              <a:chOff x="3527" y="3715"/>
              <a:chExt cx="792" cy="521"/>
            </a:xfrm>
          </p:grpSpPr>
          <p:sp>
            <p:nvSpPr>
              <p:cNvPr id="27653"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4"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5"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6"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7"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58"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7664" name="Group 16"/>
            <p:cNvGrpSpPr>
              <a:grpSpLocks/>
            </p:cNvGrpSpPr>
            <p:nvPr userDrawn="1"/>
          </p:nvGrpSpPr>
          <p:grpSpPr bwMode="auto">
            <a:xfrm>
              <a:off x="1776" y="3631"/>
              <a:ext cx="1626" cy="683"/>
              <a:chOff x="1776" y="3631"/>
              <a:chExt cx="1626" cy="683"/>
            </a:xfrm>
          </p:grpSpPr>
          <p:sp>
            <p:nvSpPr>
              <p:cNvPr id="27665"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6"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7"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8"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69"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0"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1"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2"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73"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4"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5"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6"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7"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8"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9"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0"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1"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2"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683" name="Group 35"/>
            <p:cNvGrpSpPr>
              <a:grpSpLocks/>
            </p:cNvGrpSpPr>
            <p:nvPr userDrawn="1"/>
          </p:nvGrpSpPr>
          <p:grpSpPr bwMode="auto">
            <a:xfrm>
              <a:off x="4128" y="3360"/>
              <a:ext cx="1351" cy="821"/>
              <a:chOff x="4128" y="3360"/>
              <a:chExt cx="1351" cy="821"/>
            </a:xfrm>
          </p:grpSpPr>
          <p:sp>
            <p:nvSpPr>
              <p:cNvPr id="27684"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5"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6"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7"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8"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9"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0"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1"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2"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3"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4"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5"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96"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97"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98"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99"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700"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7701" name="Group 53"/>
            <p:cNvGrpSpPr>
              <a:grpSpLocks/>
            </p:cNvGrpSpPr>
            <p:nvPr userDrawn="1"/>
          </p:nvGrpSpPr>
          <p:grpSpPr bwMode="auto">
            <a:xfrm>
              <a:off x="5280" y="3024"/>
              <a:ext cx="425" cy="258"/>
              <a:chOff x="5280" y="3024"/>
              <a:chExt cx="425" cy="258"/>
            </a:xfrm>
          </p:grpSpPr>
          <p:sp>
            <p:nvSpPr>
              <p:cNvPr id="27702"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3"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4"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5"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6"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7"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8"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7709" name="Group 61"/>
              <p:cNvGrpSpPr>
                <a:grpSpLocks/>
              </p:cNvGrpSpPr>
              <p:nvPr/>
            </p:nvGrpSpPr>
            <p:grpSpPr bwMode="auto">
              <a:xfrm>
                <a:off x="5381" y="3085"/>
                <a:ext cx="227" cy="132"/>
                <a:chOff x="5381" y="3085"/>
                <a:chExt cx="227" cy="132"/>
              </a:xfrm>
            </p:grpSpPr>
            <p:sp>
              <p:nvSpPr>
                <p:cNvPr id="2771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711"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71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713"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27714"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2771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27716" name="Rectangle 68"/>
          <p:cNvSpPr>
            <a:spLocks noGrp="1" noChangeArrowheads="1"/>
          </p:cNvSpPr>
          <p:nvPr>
            <p:ph type="dt" sz="quarter" idx="2"/>
          </p:nvPr>
        </p:nvSpPr>
        <p:spPr>
          <a:xfrm>
            <a:off x="457200" y="6248400"/>
            <a:ext cx="2133600" cy="457200"/>
          </a:xfrm>
        </p:spPr>
        <p:txBody>
          <a:bodyPr/>
          <a:lstStyle>
            <a:lvl1pPr>
              <a:defRPr/>
            </a:lvl1pPr>
          </a:lstStyle>
          <a:p>
            <a:endParaRPr lang="en-US" altLang="en-US"/>
          </a:p>
        </p:txBody>
      </p:sp>
      <p:sp>
        <p:nvSpPr>
          <p:cNvPr id="27717" name="Rectangle 69"/>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27718" name="Rectangle 70"/>
          <p:cNvSpPr>
            <a:spLocks noGrp="1" noChangeArrowheads="1"/>
          </p:cNvSpPr>
          <p:nvPr>
            <p:ph type="sldNum" sz="quarter" idx="4"/>
          </p:nvPr>
        </p:nvSpPr>
        <p:spPr>
          <a:xfrm>
            <a:off x="6553200" y="6248400"/>
            <a:ext cx="2133600" cy="457200"/>
          </a:xfrm>
        </p:spPr>
        <p:txBody>
          <a:bodyPr/>
          <a:lstStyle>
            <a:lvl1pPr>
              <a:defRPr/>
            </a:lvl1pPr>
          </a:lstStyle>
          <a:p>
            <a:fld id="{53283F85-63B8-4B6D-B193-2A529D41715D}"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8B8890-7ABE-46B9-A63F-1B6DCFA9EDF8}" type="slidenum">
              <a:rPr lang="en-US" altLang="en-US"/>
              <a:pPr/>
              <a:t>‹#›</a:t>
            </a:fld>
            <a:endParaRPr lang="en-US" altLang="en-US"/>
          </a:p>
        </p:txBody>
      </p:sp>
    </p:spTree>
    <p:extLst>
      <p:ext uri="{BB962C8B-B14F-4D97-AF65-F5344CB8AC3E}">
        <p14:creationId xmlns:p14="http://schemas.microsoft.com/office/powerpoint/2010/main" val="92598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169B8AE-4679-4B74-B5D4-DBAE97E0E198}" type="slidenum">
              <a:rPr lang="en-US" altLang="en-US"/>
              <a:pPr/>
              <a:t>‹#›</a:t>
            </a:fld>
            <a:endParaRPr lang="en-US" altLang="en-US"/>
          </a:p>
        </p:txBody>
      </p:sp>
    </p:spTree>
    <p:extLst>
      <p:ext uri="{BB962C8B-B14F-4D97-AF65-F5344CB8AC3E}">
        <p14:creationId xmlns:p14="http://schemas.microsoft.com/office/powerpoint/2010/main" val="1532660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B10B10C-BB99-4AD3-9C8A-887CEC2226E5}" type="slidenum">
              <a:rPr lang="en-US" altLang="en-US"/>
              <a:pPr/>
              <a:t>‹#›</a:t>
            </a:fld>
            <a:endParaRPr lang="en-US" altLang="en-US"/>
          </a:p>
        </p:txBody>
      </p:sp>
    </p:spTree>
    <p:extLst>
      <p:ext uri="{BB962C8B-B14F-4D97-AF65-F5344CB8AC3E}">
        <p14:creationId xmlns:p14="http://schemas.microsoft.com/office/powerpoint/2010/main" val="2648301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23D57BE-EA69-4166-9899-F9EF6CCCA41B}" type="slidenum">
              <a:rPr lang="en-US" altLang="en-US"/>
              <a:pPr/>
              <a:t>‹#›</a:t>
            </a:fld>
            <a:endParaRPr lang="en-US" altLang="en-US"/>
          </a:p>
        </p:txBody>
      </p:sp>
    </p:spTree>
    <p:extLst>
      <p:ext uri="{BB962C8B-B14F-4D97-AF65-F5344CB8AC3E}">
        <p14:creationId xmlns:p14="http://schemas.microsoft.com/office/powerpoint/2010/main" val="1647009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6DE7458-6884-41B8-9B96-8073B5BDB8A7}" type="slidenum">
              <a:rPr lang="en-US" altLang="en-US"/>
              <a:pPr/>
              <a:t>‹#›</a:t>
            </a:fld>
            <a:endParaRPr lang="en-US" altLang="en-US"/>
          </a:p>
        </p:txBody>
      </p:sp>
    </p:spTree>
    <p:extLst>
      <p:ext uri="{BB962C8B-B14F-4D97-AF65-F5344CB8AC3E}">
        <p14:creationId xmlns:p14="http://schemas.microsoft.com/office/powerpoint/2010/main" val="4041337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BA75023-FF2C-4E1F-8DEE-D8F2A559574D}" type="slidenum">
              <a:rPr lang="en-US" altLang="en-US"/>
              <a:pPr/>
              <a:t>‹#›</a:t>
            </a:fld>
            <a:endParaRPr lang="en-US" altLang="en-US"/>
          </a:p>
        </p:txBody>
      </p:sp>
    </p:spTree>
    <p:extLst>
      <p:ext uri="{BB962C8B-B14F-4D97-AF65-F5344CB8AC3E}">
        <p14:creationId xmlns:p14="http://schemas.microsoft.com/office/powerpoint/2010/main" val="2117868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052A45-60CE-4855-966D-BA2286B61521}" type="slidenum">
              <a:rPr lang="en-US" altLang="en-US"/>
              <a:pPr/>
              <a:t>‹#›</a:t>
            </a:fld>
            <a:endParaRPr lang="en-US" altLang="en-US"/>
          </a:p>
        </p:txBody>
      </p:sp>
    </p:spTree>
    <p:extLst>
      <p:ext uri="{BB962C8B-B14F-4D97-AF65-F5344CB8AC3E}">
        <p14:creationId xmlns:p14="http://schemas.microsoft.com/office/powerpoint/2010/main" val="128164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BF56DA-B14A-4DEB-B1C5-322D63F21845}" type="slidenum">
              <a:rPr lang="en-US" altLang="en-US"/>
              <a:pPr/>
              <a:t>‹#›</a:t>
            </a:fld>
            <a:endParaRPr lang="en-US" altLang="en-US"/>
          </a:p>
        </p:txBody>
      </p:sp>
    </p:spTree>
    <p:extLst>
      <p:ext uri="{BB962C8B-B14F-4D97-AF65-F5344CB8AC3E}">
        <p14:creationId xmlns:p14="http://schemas.microsoft.com/office/powerpoint/2010/main" val="144214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81CB8F-C906-4C4F-84C1-6D5ABA5890AC}" type="slidenum">
              <a:rPr lang="en-US" altLang="en-US"/>
              <a:pPr/>
              <a:t>‹#›</a:t>
            </a:fld>
            <a:endParaRPr lang="en-US" altLang="en-US"/>
          </a:p>
        </p:txBody>
      </p:sp>
    </p:spTree>
    <p:extLst>
      <p:ext uri="{BB962C8B-B14F-4D97-AF65-F5344CB8AC3E}">
        <p14:creationId xmlns:p14="http://schemas.microsoft.com/office/powerpoint/2010/main" val="113302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BE60F9-2645-4BE7-8C8A-1964D4976FC4}" type="slidenum">
              <a:rPr lang="en-US" altLang="en-US"/>
              <a:pPr/>
              <a:t>‹#›</a:t>
            </a:fld>
            <a:endParaRPr lang="en-US" altLang="en-US"/>
          </a:p>
        </p:txBody>
      </p:sp>
    </p:spTree>
    <p:extLst>
      <p:ext uri="{BB962C8B-B14F-4D97-AF65-F5344CB8AC3E}">
        <p14:creationId xmlns:p14="http://schemas.microsoft.com/office/powerpoint/2010/main" val="3931779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ED1EDA3-E319-442F-9815-19E1077FD227}" type="slidenum">
              <a:rPr lang="en-US" altLang="en-US"/>
              <a:pPr/>
              <a:t>‹#›</a:t>
            </a:fld>
            <a:endParaRPr lang="en-US" altLang="en-US"/>
          </a:p>
        </p:txBody>
      </p:sp>
    </p:spTree>
    <p:extLst>
      <p:ext uri="{BB962C8B-B14F-4D97-AF65-F5344CB8AC3E}">
        <p14:creationId xmlns:p14="http://schemas.microsoft.com/office/powerpoint/2010/main" val="261665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5A9E82-8F9E-4FF8-9CE4-B40D0AB4C672}" type="slidenum">
              <a:rPr lang="en-US" altLang="en-US"/>
              <a:pPr/>
              <a:t>‹#›</a:t>
            </a:fld>
            <a:endParaRPr lang="en-US" altLang="en-US"/>
          </a:p>
        </p:txBody>
      </p:sp>
    </p:spTree>
    <p:extLst>
      <p:ext uri="{BB962C8B-B14F-4D97-AF65-F5344CB8AC3E}">
        <p14:creationId xmlns:p14="http://schemas.microsoft.com/office/powerpoint/2010/main" val="39330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CB86824-4DD3-48BC-8517-05C392885E7B}" type="slidenum">
              <a:rPr lang="en-US" altLang="en-US"/>
              <a:pPr/>
              <a:t>‹#›</a:t>
            </a:fld>
            <a:endParaRPr lang="en-US" altLang="en-US"/>
          </a:p>
        </p:txBody>
      </p:sp>
    </p:spTree>
    <p:extLst>
      <p:ext uri="{BB962C8B-B14F-4D97-AF65-F5344CB8AC3E}">
        <p14:creationId xmlns:p14="http://schemas.microsoft.com/office/powerpoint/2010/main" val="39557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CBAEA7B-00EA-4700-B80C-7731C402BAFD}" type="slidenum">
              <a:rPr lang="en-US" altLang="en-US"/>
              <a:pPr/>
              <a:t>‹#›</a:t>
            </a:fld>
            <a:endParaRPr lang="en-US" altLang="en-US"/>
          </a:p>
        </p:txBody>
      </p:sp>
    </p:spTree>
    <p:extLst>
      <p:ext uri="{BB962C8B-B14F-4D97-AF65-F5344CB8AC3E}">
        <p14:creationId xmlns:p14="http://schemas.microsoft.com/office/powerpoint/2010/main" val="32395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33F3CB4-A556-415E-AA83-FFA3889B86B0}" type="slidenum">
              <a:rPr lang="en-US" altLang="en-US"/>
              <a:pPr/>
              <a:t>‹#›</a:t>
            </a:fld>
            <a:endParaRPr lang="en-US" altLang="en-US"/>
          </a:p>
        </p:txBody>
      </p:sp>
    </p:spTree>
    <p:extLst>
      <p:ext uri="{BB962C8B-B14F-4D97-AF65-F5344CB8AC3E}">
        <p14:creationId xmlns:p14="http://schemas.microsoft.com/office/powerpoint/2010/main" val="151887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7254877-B416-47F3-8697-A78170A3E2B6}" type="slidenum">
              <a:rPr lang="en-US" altLang="en-US"/>
              <a:pPr/>
              <a:t>‹#›</a:t>
            </a:fld>
            <a:endParaRPr lang="en-US" altLang="en-US"/>
          </a:p>
        </p:txBody>
      </p:sp>
    </p:spTree>
    <p:extLst>
      <p:ext uri="{BB962C8B-B14F-4D97-AF65-F5344CB8AC3E}">
        <p14:creationId xmlns:p14="http://schemas.microsoft.com/office/powerpoint/2010/main" val="346025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7DDC11C-DC02-496C-9865-E197794FA9B4}" type="slidenum">
              <a:rPr lang="en-US" altLang="en-US"/>
              <a:pPr/>
              <a:t>‹#›</a:t>
            </a:fld>
            <a:endParaRPr lang="en-US" altLang="en-US"/>
          </a:p>
        </p:txBody>
      </p:sp>
    </p:spTree>
    <p:extLst>
      <p:ext uri="{BB962C8B-B14F-4D97-AF65-F5344CB8AC3E}">
        <p14:creationId xmlns:p14="http://schemas.microsoft.com/office/powerpoint/2010/main" val="422887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44E6E8-CB8D-4A45-A705-2070CBD1BD89}" type="slidenum">
              <a:rPr lang="en-US" altLang="en-US"/>
              <a:pPr/>
              <a:t>‹#›</a:t>
            </a:fld>
            <a:endParaRPr lang="en-US" altLang="en-US"/>
          </a:p>
        </p:txBody>
      </p:sp>
    </p:spTree>
    <p:extLst>
      <p:ext uri="{BB962C8B-B14F-4D97-AF65-F5344CB8AC3E}">
        <p14:creationId xmlns:p14="http://schemas.microsoft.com/office/powerpoint/2010/main" val="58678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C12B6EF-3167-4233-A552-319686C75B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27" name="Group 3"/>
          <p:cNvGrpSpPr>
            <a:grpSpLocks/>
          </p:cNvGrpSpPr>
          <p:nvPr/>
        </p:nvGrpSpPr>
        <p:grpSpPr bwMode="auto">
          <a:xfrm>
            <a:off x="3175" y="4267200"/>
            <a:ext cx="9140825" cy="2590800"/>
            <a:chOff x="2" y="2688"/>
            <a:chExt cx="5758" cy="1632"/>
          </a:xfrm>
        </p:grpSpPr>
        <p:sp>
          <p:nvSpPr>
            <p:cNvPr id="26628"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29" name="Group 5"/>
            <p:cNvGrpSpPr>
              <a:grpSpLocks/>
            </p:cNvGrpSpPr>
            <p:nvPr userDrawn="1"/>
          </p:nvGrpSpPr>
          <p:grpSpPr bwMode="auto">
            <a:xfrm>
              <a:off x="3528" y="3715"/>
              <a:ext cx="792" cy="521"/>
              <a:chOff x="3527" y="3715"/>
              <a:chExt cx="792" cy="521"/>
            </a:xfrm>
          </p:grpSpPr>
          <p:sp>
            <p:nvSpPr>
              <p:cNvPr id="2663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3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6641" name="Group 17"/>
            <p:cNvGrpSpPr>
              <a:grpSpLocks/>
            </p:cNvGrpSpPr>
            <p:nvPr userDrawn="1"/>
          </p:nvGrpSpPr>
          <p:grpSpPr bwMode="auto">
            <a:xfrm>
              <a:off x="1776" y="3631"/>
              <a:ext cx="1626" cy="683"/>
              <a:chOff x="1776" y="3631"/>
              <a:chExt cx="1626" cy="683"/>
            </a:xfrm>
          </p:grpSpPr>
          <p:sp>
            <p:nvSpPr>
              <p:cNvPr id="2664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4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5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4"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5"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59"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660" name="Group 36"/>
            <p:cNvGrpSpPr>
              <a:grpSpLocks/>
            </p:cNvGrpSpPr>
            <p:nvPr userDrawn="1"/>
          </p:nvGrpSpPr>
          <p:grpSpPr bwMode="auto">
            <a:xfrm>
              <a:off x="4128" y="3360"/>
              <a:ext cx="1351" cy="821"/>
              <a:chOff x="4128" y="3360"/>
              <a:chExt cx="1351" cy="821"/>
            </a:xfrm>
          </p:grpSpPr>
          <p:sp>
            <p:nvSpPr>
              <p:cNvPr id="2666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8"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7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6678" name="Group 54"/>
            <p:cNvGrpSpPr>
              <a:grpSpLocks/>
            </p:cNvGrpSpPr>
            <p:nvPr userDrawn="1"/>
          </p:nvGrpSpPr>
          <p:grpSpPr bwMode="auto">
            <a:xfrm>
              <a:off x="5280" y="3024"/>
              <a:ext cx="425" cy="258"/>
              <a:chOff x="5280" y="3024"/>
              <a:chExt cx="425" cy="258"/>
            </a:xfrm>
          </p:grpSpPr>
          <p:sp>
            <p:nvSpPr>
              <p:cNvPr id="26679"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0"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1"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2"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3"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4"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5"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686" name="Group 62"/>
              <p:cNvGrpSpPr>
                <a:grpSpLocks/>
              </p:cNvGrpSpPr>
              <p:nvPr/>
            </p:nvGrpSpPr>
            <p:grpSpPr bwMode="auto">
              <a:xfrm>
                <a:off x="5381" y="3085"/>
                <a:ext cx="227" cy="132"/>
                <a:chOff x="5381" y="3085"/>
                <a:chExt cx="227" cy="132"/>
              </a:xfrm>
            </p:grpSpPr>
            <p:sp>
              <p:nvSpPr>
                <p:cNvPr id="2668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8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8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9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26691"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26692"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93"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26694"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26695"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67501942-FF71-47F7-94DE-AD0CE8D992D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4.bin"/><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5.bin"/><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6.bin"/><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3</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- 4.1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- 4.2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- 4.3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- 4.1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- 4.2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179 - Lead Me To Calvary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CD40CB03-314F-2F7C-40DC-603389BBB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9164390C-4A9B-BB2D-0A06-A4716D2613B0}"/>
              </a:ext>
            </a:extLst>
          </p:cNvPr>
          <p:cNvSpPr>
            <a:spLocks noChangeArrowheads="1"/>
          </p:cNvSpPr>
          <p:nvPr/>
        </p:nvSpPr>
        <p:spPr bwMode="auto">
          <a:xfrm>
            <a:off x="0" y="2362200"/>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600" dirty="0">
                <a:solidFill>
                  <a:schemeClr val="bg1"/>
                </a:solidFill>
                <a:latin typeface="Tahoma" panose="020B0604030504040204" pitchFamily="34" charset="0"/>
              </a:rPr>
              <a:t>Lord’s Supper</a:t>
            </a:r>
          </a:p>
          <a:p>
            <a:pPr algn="ctr">
              <a:spcBef>
                <a:spcPct val="0"/>
              </a:spcBef>
              <a:buFontTx/>
              <a:buNone/>
            </a:pPr>
            <a:r>
              <a:rPr lang="en-US" altLang="en-US" sz="4400" dirty="0">
                <a:solidFill>
                  <a:schemeClr val="bg1"/>
                </a:solidFill>
                <a:latin typeface="Tahoma" panose="020B0604030504040204" pitchFamily="34" charset="0"/>
              </a:rPr>
              <a:t>Do this in remembrance of 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AF7E364F-E4F5-4118-91DA-24C546552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094D3227-0DF3-5D5B-6349-90D148CABE12}"/>
              </a:ext>
            </a:extLst>
          </p:cNvPr>
          <p:cNvSpPr>
            <a:spLocks noChangeArrowheads="1"/>
          </p:cNvSpPr>
          <p:nvPr/>
        </p:nvSpPr>
        <p:spPr bwMode="auto">
          <a:xfrm>
            <a:off x="0" y="1143000"/>
            <a:ext cx="9220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a:solidFill>
                  <a:schemeClr val="bg1"/>
                </a:solidFill>
                <a:latin typeface="Tahoma" panose="020B0604030504040204" pitchFamily="34" charset="0"/>
              </a:rPr>
              <a:t>Matt. 26:47-50</a:t>
            </a:r>
          </a:p>
          <a:p>
            <a:pPr algn="just">
              <a:spcBef>
                <a:spcPct val="0"/>
              </a:spcBef>
              <a:buFontTx/>
              <a:buNone/>
            </a:pPr>
            <a:r>
              <a:rPr lang="en-US" altLang="en-US" dirty="0">
                <a:solidFill>
                  <a:schemeClr val="bg1"/>
                </a:solidFill>
                <a:latin typeface="Tahoma" panose="020B0604030504040204" pitchFamily="34" charset="0"/>
              </a:rPr>
              <a:t>…Judas, one of the twelve, with a great multitude with swords and clubs, came from the chief priests and elders of the people. 48 Now His betrayer had given them a sign, saying, "Whomever I kiss, He is the One; seize Him." 49 Immediately he went up to Jesus and said, "Greetings, Rabbi!" and kissed Him. 50 But Jesus said to him, "Friend, why have you come?“ Then they came and laid hands on Jesus and took Him.</a:t>
            </a:r>
          </a:p>
        </p:txBody>
      </p:sp>
      <p:sp>
        <p:nvSpPr>
          <p:cNvPr id="4100" name="Rectangle 2">
            <a:extLst>
              <a:ext uri="{FF2B5EF4-FFF2-40B4-BE49-F238E27FC236}">
                <a16:creationId xmlns:a16="http://schemas.microsoft.com/office/drawing/2014/main" id="{0334640A-FA51-D88A-6B6E-58D0BA49ECCB}"/>
              </a:ext>
            </a:extLst>
          </p:cNvPr>
          <p:cNvSpPr>
            <a:spLocks noChangeArrowheads="1"/>
          </p:cNvSpPr>
          <p:nvPr/>
        </p:nvSpPr>
        <p:spPr bwMode="auto">
          <a:xfrm>
            <a:off x="0" y="228600"/>
            <a:ext cx="960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chemeClr val="bg1"/>
                </a:solidFill>
                <a:latin typeface="Tahoma" panose="020B0604030504040204" pitchFamily="34" charset="0"/>
              </a:rPr>
              <a:t>Lord’s Supper</a:t>
            </a:r>
          </a:p>
        </p:txBody>
      </p:sp>
    </p:spTree>
  </p:cSld>
  <p:clrMapOvr>
    <a:masterClrMapping/>
  </p:clrMapOvr>
  <p:transition advClick="0" advTm="30000">
    <p:plu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CF6035BB-0FE3-41F4-5E04-4192D8A94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A17513FA-21DB-BAD4-AA0F-225707DF387A}"/>
              </a:ext>
            </a:extLst>
          </p:cNvPr>
          <p:cNvSpPr>
            <a:spLocks noChangeArrowheads="1"/>
          </p:cNvSpPr>
          <p:nvPr/>
        </p:nvSpPr>
        <p:spPr bwMode="auto">
          <a:xfrm>
            <a:off x="0" y="1143000"/>
            <a:ext cx="92202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chemeClr val="bg1"/>
                </a:solidFill>
                <a:latin typeface="Tahoma" panose="020B0604030504040204" pitchFamily="34" charset="0"/>
              </a:rPr>
              <a:t>Matt. 27:27-30</a:t>
            </a:r>
          </a:p>
          <a:p>
            <a:pPr algn="just">
              <a:spcBef>
                <a:spcPct val="0"/>
              </a:spcBef>
              <a:buFontTx/>
              <a:buNone/>
            </a:pPr>
            <a:r>
              <a:rPr lang="en-US" altLang="en-US">
                <a:solidFill>
                  <a:schemeClr val="bg1"/>
                </a:solidFill>
                <a:latin typeface="Tahoma" panose="020B0604030504040204" pitchFamily="34" charset="0"/>
              </a:rPr>
              <a:t>…the soldiers of the governor took Jesus into the Praetorium and gathered the whole garrison around Him. 28 And they stripped Him and put a scarlet robe on Him. 29 When they had twisted a crown of thorns, they put it on His head, and a reed in His right hand. And they bowed the knee before Him and mocked Him, saying, "Hail, King of the Jews!" 30 Then they spat on Him, and took the reed and struck Him on the head.</a:t>
            </a:r>
          </a:p>
        </p:txBody>
      </p:sp>
      <p:sp>
        <p:nvSpPr>
          <p:cNvPr id="5124" name="Rectangle 2">
            <a:extLst>
              <a:ext uri="{FF2B5EF4-FFF2-40B4-BE49-F238E27FC236}">
                <a16:creationId xmlns:a16="http://schemas.microsoft.com/office/drawing/2014/main" id="{52502E99-F5DA-6B3D-E4F4-174CA75A17B5}"/>
              </a:ext>
            </a:extLst>
          </p:cNvPr>
          <p:cNvSpPr>
            <a:spLocks noChangeArrowheads="1"/>
          </p:cNvSpPr>
          <p:nvPr/>
        </p:nvSpPr>
        <p:spPr bwMode="auto">
          <a:xfrm>
            <a:off x="0" y="228600"/>
            <a:ext cx="960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chemeClr val="bg1"/>
                </a:solidFill>
                <a:latin typeface="Tahoma" panose="020B0604030504040204" pitchFamily="34" charset="0"/>
              </a:rPr>
              <a:t>Lord’s Supper</a:t>
            </a:r>
          </a:p>
        </p:txBody>
      </p:sp>
    </p:spTree>
  </p:cSld>
  <p:clrMapOvr>
    <a:masterClrMapping/>
  </p:clrMapOvr>
  <p:transition advClick="0" advTm="30000">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1E515625-9B0F-A4D4-908B-F3F209DAD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4C6B6031-829A-192D-7BCB-9B7F9637968F}"/>
              </a:ext>
            </a:extLst>
          </p:cNvPr>
          <p:cNvSpPr>
            <a:spLocks noChangeArrowheads="1"/>
          </p:cNvSpPr>
          <p:nvPr/>
        </p:nvSpPr>
        <p:spPr bwMode="auto">
          <a:xfrm>
            <a:off x="0" y="1143000"/>
            <a:ext cx="92202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chemeClr val="bg1"/>
                </a:solidFill>
                <a:latin typeface="Tahoma" panose="020B0604030504040204" pitchFamily="34" charset="0"/>
              </a:rPr>
              <a:t>Matt. 27:31, 35-36</a:t>
            </a:r>
          </a:p>
          <a:p>
            <a:pPr algn="just">
              <a:spcBef>
                <a:spcPct val="0"/>
              </a:spcBef>
              <a:buFontTx/>
              <a:buNone/>
            </a:pPr>
            <a:r>
              <a:rPr lang="en-US" altLang="en-US">
                <a:solidFill>
                  <a:schemeClr val="bg1"/>
                </a:solidFill>
                <a:latin typeface="Tahoma" panose="020B0604030504040204" pitchFamily="34" charset="0"/>
              </a:rPr>
              <a:t>31 And when they had mocked Him, they took the robe off Him, put His own clothes on Him, and led Him away to be crucified.</a:t>
            </a:r>
          </a:p>
          <a:p>
            <a:pPr algn="just">
              <a:spcBef>
                <a:spcPct val="0"/>
              </a:spcBef>
              <a:buFontTx/>
              <a:buNone/>
            </a:pPr>
            <a:r>
              <a:rPr lang="en-US" altLang="en-US">
                <a:solidFill>
                  <a:schemeClr val="bg1"/>
                </a:solidFill>
                <a:latin typeface="Tahoma" panose="020B0604030504040204" pitchFamily="34" charset="0"/>
              </a:rPr>
              <a:t>35 Then they crucified Him, and divided His garments, casting lots that it might be fulfilled which was spoken by the prophet: "They divided My garments among them, And for My clothing they cast lots." 36 Sitting down, they kept watch over Him there.</a:t>
            </a:r>
          </a:p>
          <a:p>
            <a:pPr algn="just">
              <a:spcBef>
                <a:spcPct val="0"/>
              </a:spcBef>
              <a:buFontTx/>
              <a:buNone/>
            </a:pPr>
            <a:endParaRPr lang="en-US" altLang="en-US">
              <a:solidFill>
                <a:schemeClr val="bg1"/>
              </a:solidFill>
              <a:latin typeface="Tahoma" panose="020B0604030504040204" pitchFamily="34" charset="0"/>
            </a:endParaRPr>
          </a:p>
        </p:txBody>
      </p:sp>
      <p:sp>
        <p:nvSpPr>
          <p:cNvPr id="6148" name="Rectangle 2">
            <a:extLst>
              <a:ext uri="{FF2B5EF4-FFF2-40B4-BE49-F238E27FC236}">
                <a16:creationId xmlns:a16="http://schemas.microsoft.com/office/drawing/2014/main" id="{D8F8DD8D-5046-B9DF-0254-3E227AF39C18}"/>
              </a:ext>
            </a:extLst>
          </p:cNvPr>
          <p:cNvSpPr>
            <a:spLocks noChangeArrowheads="1"/>
          </p:cNvSpPr>
          <p:nvPr/>
        </p:nvSpPr>
        <p:spPr bwMode="auto">
          <a:xfrm>
            <a:off x="0" y="228600"/>
            <a:ext cx="960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chemeClr val="bg1"/>
                </a:solidFill>
                <a:latin typeface="Tahoma" panose="020B0604030504040204" pitchFamily="34" charset="0"/>
              </a:rPr>
              <a:t>Lord’s Supper</a:t>
            </a:r>
          </a:p>
        </p:txBody>
      </p:sp>
    </p:spTree>
  </p:cSld>
  <p:clrMapOvr>
    <a:masterClrMapping/>
  </p:clrMapOvr>
  <p:transition advClick="0" advTm="30000">
    <p:plu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2A13E88D-C4EE-3E15-37D2-D77019CEA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180C0DC7-3F0D-819C-D93D-CD78DDF74BA5}"/>
              </a:ext>
            </a:extLst>
          </p:cNvPr>
          <p:cNvSpPr>
            <a:spLocks noChangeArrowheads="1"/>
          </p:cNvSpPr>
          <p:nvPr/>
        </p:nvSpPr>
        <p:spPr bwMode="auto">
          <a:xfrm>
            <a:off x="0" y="1143000"/>
            <a:ext cx="9220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chemeClr val="bg1"/>
                </a:solidFill>
                <a:latin typeface="Tahoma" panose="020B0604030504040204" pitchFamily="34" charset="0"/>
              </a:rPr>
              <a:t>Matt. 27:39-40</a:t>
            </a:r>
          </a:p>
          <a:p>
            <a:pPr algn="just">
              <a:spcBef>
                <a:spcPct val="0"/>
              </a:spcBef>
              <a:buFontTx/>
              <a:buNone/>
            </a:pPr>
            <a:r>
              <a:rPr lang="en-US" altLang="en-US">
                <a:solidFill>
                  <a:schemeClr val="bg1"/>
                </a:solidFill>
                <a:latin typeface="Tahoma" panose="020B0604030504040204" pitchFamily="34" charset="0"/>
              </a:rPr>
              <a:t>And those who passed by blasphemed Him, wagging their heads 40 and saying, "You who destroy the temple and build it in three days, save Yourself! If You are the Son of God, come down from the cross.“</a:t>
            </a:r>
          </a:p>
        </p:txBody>
      </p:sp>
      <p:sp>
        <p:nvSpPr>
          <p:cNvPr id="7172" name="Rectangle 2">
            <a:extLst>
              <a:ext uri="{FF2B5EF4-FFF2-40B4-BE49-F238E27FC236}">
                <a16:creationId xmlns:a16="http://schemas.microsoft.com/office/drawing/2014/main" id="{1A451DB7-1DE9-AC35-C7BA-2CBB7200735D}"/>
              </a:ext>
            </a:extLst>
          </p:cNvPr>
          <p:cNvSpPr>
            <a:spLocks noChangeArrowheads="1"/>
          </p:cNvSpPr>
          <p:nvPr/>
        </p:nvSpPr>
        <p:spPr bwMode="auto">
          <a:xfrm>
            <a:off x="0" y="228600"/>
            <a:ext cx="960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chemeClr val="bg1"/>
                </a:solidFill>
                <a:latin typeface="Tahoma" panose="020B0604030504040204" pitchFamily="34" charset="0"/>
              </a:rPr>
              <a:t>Lord’s Supper</a:t>
            </a:r>
          </a:p>
        </p:txBody>
      </p:sp>
    </p:spTree>
  </p:cSld>
  <p:clrMapOvr>
    <a:masterClrMapping/>
  </p:clrMapOvr>
  <p:transition advClick="0" advTm="30000">
    <p:plu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E77C171A-E44F-BBF7-F3BA-6D8AE8FA4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54023471-11BD-364E-3186-9F2ACDDD842F}"/>
              </a:ext>
            </a:extLst>
          </p:cNvPr>
          <p:cNvSpPr>
            <a:spLocks noChangeArrowheads="1"/>
          </p:cNvSpPr>
          <p:nvPr/>
        </p:nvSpPr>
        <p:spPr bwMode="auto">
          <a:xfrm>
            <a:off x="0" y="1143000"/>
            <a:ext cx="92202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chemeClr val="bg1"/>
                </a:solidFill>
                <a:latin typeface="Tahoma" panose="020B0604030504040204" pitchFamily="34" charset="0"/>
              </a:rPr>
              <a:t>Matt. 27:41-43</a:t>
            </a:r>
          </a:p>
          <a:p>
            <a:pPr algn="just">
              <a:spcBef>
                <a:spcPct val="0"/>
              </a:spcBef>
              <a:buFontTx/>
              <a:buNone/>
            </a:pPr>
            <a:r>
              <a:rPr lang="en-US" altLang="en-US">
                <a:solidFill>
                  <a:schemeClr val="bg1"/>
                </a:solidFill>
                <a:latin typeface="Tahoma" panose="020B0604030504040204" pitchFamily="34" charset="0"/>
              </a:rPr>
              <a:t>Likewise the chief priests also, mocking with the scribes and elders, said, 42 "He saved others; Himself He cannot save. If He is the King of Israel, let Him now come down from the cross, and we will believe Him.  43 He trusted in God; let Him deliver Him now if He will have Him; for He said, 'I am the Son of God.'"</a:t>
            </a:r>
          </a:p>
        </p:txBody>
      </p:sp>
      <p:sp>
        <p:nvSpPr>
          <p:cNvPr id="8196" name="Rectangle 2">
            <a:extLst>
              <a:ext uri="{FF2B5EF4-FFF2-40B4-BE49-F238E27FC236}">
                <a16:creationId xmlns:a16="http://schemas.microsoft.com/office/drawing/2014/main" id="{495A2C0C-ABF2-A735-7373-4B4C0A71F459}"/>
              </a:ext>
            </a:extLst>
          </p:cNvPr>
          <p:cNvSpPr>
            <a:spLocks noChangeArrowheads="1"/>
          </p:cNvSpPr>
          <p:nvPr/>
        </p:nvSpPr>
        <p:spPr bwMode="auto">
          <a:xfrm>
            <a:off x="0" y="228600"/>
            <a:ext cx="960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chemeClr val="bg1"/>
                </a:solidFill>
                <a:latin typeface="Tahoma" panose="020B0604030504040204" pitchFamily="34" charset="0"/>
              </a:rPr>
              <a:t>Lord’s Supper</a:t>
            </a:r>
          </a:p>
        </p:txBody>
      </p:sp>
    </p:spTree>
  </p:cSld>
  <p:clrMapOvr>
    <a:masterClrMapping/>
  </p:clrMapOvr>
  <p:transition advClick="0" advTm="30000">
    <p:plu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B43EA682-6C80-442F-24EF-ABDE51D88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8CF17C5A-D6A8-4414-7ABA-48B8D045766F}"/>
              </a:ext>
            </a:extLst>
          </p:cNvPr>
          <p:cNvSpPr>
            <a:spLocks noChangeArrowheads="1"/>
          </p:cNvSpPr>
          <p:nvPr/>
        </p:nvSpPr>
        <p:spPr bwMode="auto">
          <a:xfrm>
            <a:off x="0" y="1143000"/>
            <a:ext cx="92202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chemeClr val="bg1"/>
                </a:solidFill>
                <a:latin typeface="Tahoma" panose="020B0604030504040204" pitchFamily="34" charset="0"/>
              </a:rPr>
              <a:t>Matt. 27:44-46</a:t>
            </a:r>
          </a:p>
          <a:p>
            <a:pPr algn="just">
              <a:spcBef>
                <a:spcPct val="0"/>
              </a:spcBef>
              <a:buFontTx/>
              <a:buNone/>
            </a:pPr>
            <a:r>
              <a:rPr lang="en-US" altLang="en-US">
                <a:solidFill>
                  <a:schemeClr val="bg1"/>
                </a:solidFill>
                <a:latin typeface="Tahoma" panose="020B0604030504040204" pitchFamily="34" charset="0"/>
              </a:rPr>
              <a:t>Even the robbers who were crucified with Him reviled Him with the same thing. 45 Now from the sixth hour until the ninth hour there was darkness over all the land. 46 And about the ninth hour Jesus cried out with a loud voice, saying, "Eli, Eli, lama sabachthani?" that is, "My God, My God, why have You forsaken Me?"</a:t>
            </a:r>
          </a:p>
        </p:txBody>
      </p:sp>
      <p:sp>
        <p:nvSpPr>
          <p:cNvPr id="9220" name="Rectangle 2">
            <a:extLst>
              <a:ext uri="{FF2B5EF4-FFF2-40B4-BE49-F238E27FC236}">
                <a16:creationId xmlns:a16="http://schemas.microsoft.com/office/drawing/2014/main" id="{C05F4285-8A50-0AA6-687E-2A5208631FA8}"/>
              </a:ext>
            </a:extLst>
          </p:cNvPr>
          <p:cNvSpPr>
            <a:spLocks noChangeArrowheads="1"/>
          </p:cNvSpPr>
          <p:nvPr/>
        </p:nvSpPr>
        <p:spPr bwMode="auto">
          <a:xfrm>
            <a:off x="0" y="228600"/>
            <a:ext cx="960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chemeClr val="bg1"/>
                </a:solidFill>
                <a:latin typeface="Tahoma" panose="020B0604030504040204" pitchFamily="34" charset="0"/>
              </a:rPr>
              <a:t>Lord’s Supper</a:t>
            </a:r>
          </a:p>
        </p:txBody>
      </p:sp>
    </p:spTree>
  </p:cSld>
  <p:clrMapOvr>
    <a:masterClrMapping/>
  </p:clrMapOvr>
  <p:transition advClick="0" advTm="30000">
    <p:plu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262F6A28-3237-B6E9-68B6-47440C63B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DECF2BC8-E01E-5147-1541-BDB1432AC645}"/>
              </a:ext>
            </a:extLst>
          </p:cNvPr>
          <p:cNvSpPr>
            <a:spLocks noChangeArrowheads="1"/>
          </p:cNvSpPr>
          <p:nvPr/>
        </p:nvSpPr>
        <p:spPr bwMode="auto">
          <a:xfrm>
            <a:off x="0" y="1143000"/>
            <a:ext cx="9220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chemeClr val="bg1"/>
                </a:solidFill>
                <a:latin typeface="Tahoma" panose="020B0604030504040204" pitchFamily="34" charset="0"/>
              </a:rPr>
              <a:t>Matt. 27:50-51, 54</a:t>
            </a:r>
          </a:p>
          <a:p>
            <a:pPr algn="just">
              <a:spcBef>
                <a:spcPct val="0"/>
              </a:spcBef>
              <a:buFontTx/>
              <a:buNone/>
            </a:pPr>
            <a:r>
              <a:rPr lang="en-US" altLang="en-US">
                <a:solidFill>
                  <a:schemeClr val="bg1"/>
                </a:solidFill>
                <a:latin typeface="Tahoma" panose="020B0604030504040204" pitchFamily="34" charset="0"/>
              </a:rPr>
              <a:t>And Jesus cried out again with a loud voice, and yielded up His spirit. 51 Then, behold, the veil of the temple was torn in two from top to bottom; and the earth quaked, and the rocks were split… </a:t>
            </a:r>
          </a:p>
          <a:p>
            <a:pPr algn="just">
              <a:spcBef>
                <a:spcPct val="0"/>
              </a:spcBef>
              <a:buFontTx/>
              <a:buNone/>
            </a:pPr>
            <a:r>
              <a:rPr lang="en-US" altLang="en-US">
                <a:solidFill>
                  <a:schemeClr val="bg1"/>
                </a:solidFill>
                <a:latin typeface="Tahoma" panose="020B0604030504040204" pitchFamily="34" charset="0"/>
              </a:rPr>
              <a:t>54 So when the centurion and those with him, who were guarding Jesus, saw the earthquake and the things that had happened, they feared greatly, saying, "Truly this was the Son of God!"</a:t>
            </a:r>
          </a:p>
        </p:txBody>
      </p:sp>
      <p:sp>
        <p:nvSpPr>
          <p:cNvPr id="10244" name="Rectangle 2">
            <a:extLst>
              <a:ext uri="{FF2B5EF4-FFF2-40B4-BE49-F238E27FC236}">
                <a16:creationId xmlns:a16="http://schemas.microsoft.com/office/drawing/2014/main" id="{870DA412-864C-7B18-6ACD-436F914068C8}"/>
              </a:ext>
            </a:extLst>
          </p:cNvPr>
          <p:cNvSpPr>
            <a:spLocks noChangeArrowheads="1"/>
          </p:cNvSpPr>
          <p:nvPr/>
        </p:nvSpPr>
        <p:spPr bwMode="auto">
          <a:xfrm>
            <a:off x="0" y="228600"/>
            <a:ext cx="960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chemeClr val="bg1"/>
                </a:solidFill>
                <a:latin typeface="Tahoma" panose="020B0604030504040204" pitchFamily="34" charset="0"/>
              </a:rPr>
              <a:t>Lord’s Supper</a:t>
            </a:r>
          </a:p>
        </p:txBody>
      </p:sp>
    </p:spTree>
  </p:cSld>
  <p:clrMapOvr>
    <a:masterClrMapping/>
  </p:clrMapOvr>
  <p:transition advClick="0" advTm="30000">
    <p:plu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3E6B24ED-8649-0A2A-5B5A-B02C0B7E6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83F58F47-2C0A-DD2D-0398-9BDE0813A526}"/>
              </a:ext>
            </a:extLst>
          </p:cNvPr>
          <p:cNvSpPr>
            <a:spLocks noChangeArrowheads="1"/>
          </p:cNvSpPr>
          <p:nvPr/>
        </p:nvSpPr>
        <p:spPr bwMode="auto">
          <a:xfrm>
            <a:off x="0" y="1143000"/>
            <a:ext cx="9220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chemeClr val="bg1"/>
                </a:solidFill>
                <a:latin typeface="Tahoma" panose="020B0604030504040204" pitchFamily="34" charset="0"/>
              </a:rPr>
              <a:t>Matt. 28:1, 5-6</a:t>
            </a:r>
          </a:p>
          <a:p>
            <a:pPr algn="just">
              <a:spcBef>
                <a:spcPct val="0"/>
              </a:spcBef>
              <a:buFontTx/>
              <a:buNone/>
            </a:pPr>
            <a:r>
              <a:rPr lang="en-US" altLang="en-US">
                <a:solidFill>
                  <a:schemeClr val="bg1"/>
                </a:solidFill>
                <a:latin typeface="Tahoma" panose="020B0604030504040204" pitchFamily="34" charset="0"/>
              </a:rPr>
              <a:t>Now after the Sabbath, as the first day of the week began to dawn, Mary Magdalene and the other Mary came to the tomb…</a:t>
            </a:r>
          </a:p>
          <a:p>
            <a:pPr algn="just">
              <a:spcBef>
                <a:spcPct val="0"/>
              </a:spcBef>
              <a:buFontTx/>
              <a:buNone/>
            </a:pPr>
            <a:r>
              <a:rPr lang="en-US" altLang="en-US">
                <a:solidFill>
                  <a:schemeClr val="bg1"/>
                </a:solidFill>
                <a:latin typeface="Tahoma" panose="020B0604030504040204" pitchFamily="34" charset="0"/>
              </a:rPr>
              <a:t>5 the angel answered and said to the women, "Do not be afraid, for I know that you seek Jesus who was crucified. 6 He is not here; for He is risen, as He said. Come, see the place where the Lord lay.</a:t>
            </a:r>
          </a:p>
        </p:txBody>
      </p:sp>
      <p:sp>
        <p:nvSpPr>
          <p:cNvPr id="11268" name="Rectangle 2">
            <a:extLst>
              <a:ext uri="{FF2B5EF4-FFF2-40B4-BE49-F238E27FC236}">
                <a16:creationId xmlns:a16="http://schemas.microsoft.com/office/drawing/2014/main" id="{144EB3C8-DA52-0716-54A8-00EBC321B95D}"/>
              </a:ext>
            </a:extLst>
          </p:cNvPr>
          <p:cNvSpPr>
            <a:spLocks noChangeArrowheads="1"/>
          </p:cNvSpPr>
          <p:nvPr/>
        </p:nvSpPr>
        <p:spPr bwMode="auto">
          <a:xfrm>
            <a:off x="0" y="228600"/>
            <a:ext cx="960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solidFill>
                  <a:schemeClr val="bg1"/>
                </a:solidFill>
                <a:latin typeface="Tahoma" panose="020B0604030504040204" pitchFamily="34" charset="0"/>
              </a:rPr>
              <a:t>Lord’s Supper</a:t>
            </a:r>
          </a:p>
        </p:txBody>
      </p:sp>
    </p:spTree>
  </p:cSld>
  <p:clrMapOvr>
    <a:masterClrMapping/>
  </p:clrMapOvr>
  <p:transition advClick="0" advTm="30000">
    <p:plu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117 - Guide Me O Thou Great Jehovah - 3.4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269F-1620-3B98-1BCD-393C65079F49}"/>
              </a:ext>
            </a:extLst>
          </p:cNvPr>
          <p:cNvSpPr>
            <a:spLocks noGrp="1"/>
          </p:cNvSpPr>
          <p:nvPr>
            <p:ph type="title"/>
          </p:nvPr>
        </p:nvSpPr>
        <p:spPr>
          <a:xfrm>
            <a:off x="457200" y="1600200"/>
            <a:ext cx="8229600" cy="3657600"/>
          </a:xfrm>
          <a:effectLst>
            <a:glow rad="127000">
              <a:srgbClr val="FFC000"/>
            </a:glow>
          </a:effectLst>
        </p:spPr>
        <p:txBody>
          <a:bodyPr/>
          <a:lstStyle/>
          <a:p>
            <a:r>
              <a:rPr lang="en-US" sz="6000" b="1" dirty="0">
                <a:solidFill>
                  <a:srgbClr val="FF0000"/>
                </a:solidFill>
                <a:effectLst>
                  <a:glow rad="88900">
                    <a:schemeClr val="bg1">
                      <a:alpha val="90000"/>
                    </a:schemeClr>
                  </a:glow>
                </a:effectLst>
                <a:latin typeface="Cambria" panose="02040503050406030204" pitchFamily="18" charset="0"/>
                <a:ea typeface="Cambria" panose="02040503050406030204" pitchFamily="18" charset="0"/>
              </a:rPr>
              <a:t>Proverbs 17:3</a:t>
            </a:r>
            <a:br>
              <a:rPr lang="en-US" sz="7200" b="1" dirty="0">
                <a:solidFill>
                  <a:srgbClr val="FF0000"/>
                </a:solidFill>
                <a:effectLst>
                  <a:glow rad="88900">
                    <a:schemeClr val="bg1">
                      <a:alpha val="90000"/>
                    </a:schemeClr>
                  </a:glow>
                </a:effectLst>
                <a:latin typeface="Cambria" panose="02040503050406030204" pitchFamily="18" charset="0"/>
                <a:ea typeface="Cambria" panose="02040503050406030204" pitchFamily="18" charset="0"/>
              </a:rPr>
            </a:br>
            <a:r>
              <a:rPr lang="en-US" sz="3200" b="1" dirty="0">
                <a:solidFill>
                  <a:srgbClr val="FF0000"/>
                </a:solidFill>
                <a:effectLst>
                  <a:glow rad="88900">
                    <a:schemeClr val="bg1">
                      <a:alpha val="90000"/>
                    </a:schemeClr>
                  </a:glow>
                </a:effectLst>
                <a:latin typeface="Cambria" panose="02040503050406030204" pitchFamily="18" charset="0"/>
                <a:ea typeface="Cambria" panose="02040503050406030204" pitchFamily="18" charset="0"/>
              </a:rPr>
              <a:t>  </a:t>
            </a:r>
            <a:br>
              <a:rPr lang="en-US" sz="7200" b="1" dirty="0">
                <a:solidFill>
                  <a:srgbClr val="FF0000"/>
                </a:solidFill>
                <a:effectLst>
                  <a:glow rad="88900">
                    <a:schemeClr val="bg1">
                      <a:alpha val="90000"/>
                    </a:schemeClr>
                  </a:glow>
                </a:effectLst>
                <a:latin typeface="Cambria" panose="02040503050406030204" pitchFamily="18" charset="0"/>
                <a:ea typeface="Cambria" panose="02040503050406030204" pitchFamily="18" charset="0"/>
              </a:rPr>
            </a:br>
            <a:r>
              <a:rPr lang="en-US" sz="6000" b="1" dirty="0">
                <a:solidFill>
                  <a:srgbClr val="FF0000"/>
                </a:solidFill>
                <a:effectLst>
                  <a:glow rad="88900">
                    <a:schemeClr val="bg1">
                      <a:alpha val="90000"/>
                    </a:schemeClr>
                  </a:glow>
                </a:effectLst>
                <a:latin typeface="Cambria" panose="02040503050406030204" pitchFamily="18" charset="0"/>
                <a:ea typeface="Cambria" panose="02040503050406030204" pitchFamily="18" charset="0"/>
              </a:rPr>
              <a:t>Testing the Heart</a:t>
            </a:r>
          </a:p>
        </p:txBody>
      </p:sp>
    </p:spTree>
    <p:extLst>
      <p:ext uri="{BB962C8B-B14F-4D97-AF65-F5344CB8AC3E}">
        <p14:creationId xmlns:p14="http://schemas.microsoft.com/office/powerpoint/2010/main" val="1525698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indoor, fire, dark&#10;&#10;Description automatically generated">
            <a:extLst>
              <a:ext uri="{FF2B5EF4-FFF2-40B4-BE49-F238E27FC236}">
                <a16:creationId xmlns:a16="http://schemas.microsoft.com/office/drawing/2014/main" id="{0F530DC3-B46A-EFC5-2F8A-98A474A7D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220200" cy="7010400"/>
          </a:xfrm>
          <a:prstGeom prst="rect">
            <a:avLst/>
          </a:prstGeom>
        </p:spPr>
      </p:pic>
      <p:sp>
        <p:nvSpPr>
          <p:cNvPr id="7" name="Title 6">
            <a:extLst>
              <a:ext uri="{FF2B5EF4-FFF2-40B4-BE49-F238E27FC236}">
                <a16:creationId xmlns:a16="http://schemas.microsoft.com/office/drawing/2014/main" id="{01F7B21E-FDC3-F447-673A-E8C0C34CE6A3}"/>
              </a:ext>
            </a:extLst>
          </p:cNvPr>
          <p:cNvSpPr>
            <a:spLocks noGrp="1"/>
          </p:cNvSpPr>
          <p:nvPr>
            <p:ph type="title"/>
          </p:nvPr>
        </p:nvSpPr>
        <p:spPr>
          <a:xfrm>
            <a:off x="5334000" y="274638"/>
            <a:ext cx="3657600" cy="4830762"/>
          </a:xfrm>
          <a:effectLst>
            <a:glow rad="482600">
              <a:srgbClr val="FFFF00">
                <a:alpha val="56000"/>
              </a:srgbClr>
            </a:glow>
          </a:effectLst>
        </p:spPr>
        <p:txBody>
          <a:bodyPr anchor="ctr"/>
          <a:lstStyle/>
          <a:p>
            <a:pPr algn="l"/>
            <a:r>
              <a:rPr lang="en-US" b="1" dirty="0">
                <a:solidFill>
                  <a:schemeClr val="tx2">
                    <a:lumMod val="85000"/>
                    <a:lumOff val="15000"/>
                  </a:schemeClr>
                </a:solidFill>
                <a:effectLst>
                  <a:glow rad="127000">
                    <a:srgbClr val="FF9900"/>
                  </a:glow>
                  <a:outerShdw blurRad="38100" dist="38100" dir="2700000" algn="tl">
                    <a:srgbClr val="000000">
                      <a:alpha val="43137"/>
                    </a:srgbClr>
                  </a:outerShdw>
                </a:effectLst>
                <a:latin typeface="Cambria" panose="02040503050406030204" pitchFamily="18" charset="0"/>
                <a:ea typeface="Cambria" panose="02040503050406030204" pitchFamily="18" charset="0"/>
              </a:rPr>
              <a:t>The  refining pot  </a:t>
            </a:r>
            <a:r>
              <a:rPr lang="en-US" b="1" i="1" dirty="0">
                <a:solidFill>
                  <a:schemeClr val="tx2">
                    <a:lumMod val="85000"/>
                    <a:lumOff val="15000"/>
                  </a:schemeClr>
                </a:solidFill>
                <a:effectLst>
                  <a:glow rad="127000">
                    <a:srgbClr val="FF9900"/>
                  </a:glow>
                  <a:outerShdw blurRad="38100" dist="38100" dir="2700000" algn="tl">
                    <a:srgbClr val="000000">
                      <a:alpha val="43137"/>
                    </a:srgbClr>
                  </a:outerShdw>
                </a:effectLst>
                <a:latin typeface="Cambria" panose="02040503050406030204" pitchFamily="18" charset="0"/>
                <a:ea typeface="Cambria" panose="02040503050406030204" pitchFamily="18" charset="0"/>
              </a:rPr>
              <a:t>is</a:t>
            </a:r>
            <a:r>
              <a:rPr lang="en-US" b="1" dirty="0">
                <a:solidFill>
                  <a:schemeClr val="tx2">
                    <a:lumMod val="85000"/>
                    <a:lumOff val="15000"/>
                  </a:schemeClr>
                </a:solidFill>
                <a:effectLst>
                  <a:glow rad="127000">
                    <a:srgbClr val="FF9900"/>
                  </a:glow>
                  <a:outerShdw blurRad="38100" dist="38100" dir="2700000" algn="tl">
                    <a:srgbClr val="000000">
                      <a:alpha val="43137"/>
                    </a:srgbClr>
                  </a:outerShdw>
                </a:effectLst>
                <a:latin typeface="Cambria" panose="02040503050406030204" pitchFamily="18" charset="0"/>
                <a:ea typeface="Cambria" panose="02040503050406030204" pitchFamily="18" charset="0"/>
              </a:rPr>
              <a:t>  for silver</a:t>
            </a:r>
            <a:br>
              <a:rPr lang="en-US" b="1" dirty="0">
                <a:solidFill>
                  <a:schemeClr val="tx2">
                    <a:lumMod val="85000"/>
                    <a:lumOff val="15000"/>
                  </a:schemeClr>
                </a:solidFill>
                <a:effectLst>
                  <a:glow rad="127000">
                    <a:srgbClr val="FF9900"/>
                  </a:glow>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chemeClr val="tx2">
                    <a:lumMod val="85000"/>
                    <a:lumOff val="15000"/>
                  </a:schemeClr>
                </a:solidFill>
                <a:effectLst>
                  <a:glow rad="127000">
                    <a:srgbClr val="FF9900"/>
                  </a:glow>
                  <a:outerShdw blurRad="38100" dist="38100" dir="2700000" algn="tl">
                    <a:srgbClr val="000000">
                      <a:alpha val="43137"/>
                    </a:srgbClr>
                  </a:outerShdw>
                </a:effectLst>
                <a:latin typeface="Cambria" panose="02040503050406030204" pitchFamily="18" charset="0"/>
                <a:ea typeface="Cambria" panose="02040503050406030204" pitchFamily="18" charset="0"/>
              </a:rPr>
              <a:t>and</a:t>
            </a:r>
            <a:br>
              <a:rPr lang="en-US" b="1" dirty="0">
                <a:solidFill>
                  <a:schemeClr val="tx2">
                    <a:lumMod val="85000"/>
                    <a:lumOff val="15000"/>
                  </a:schemeClr>
                </a:solidFill>
                <a:effectLst>
                  <a:glow rad="127000">
                    <a:srgbClr val="FF9900"/>
                  </a:glow>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b="1" dirty="0">
                <a:solidFill>
                  <a:schemeClr val="tx2">
                    <a:lumMod val="85000"/>
                    <a:lumOff val="15000"/>
                  </a:schemeClr>
                </a:solidFill>
                <a:effectLst>
                  <a:glow rad="127000">
                    <a:srgbClr val="FF9900"/>
                  </a:glow>
                  <a:outerShdw blurRad="38100" dist="38100" dir="2700000" algn="tl">
                    <a:srgbClr val="000000">
                      <a:alpha val="43137"/>
                    </a:srgbClr>
                  </a:outerShdw>
                </a:effectLst>
                <a:latin typeface="Cambria" panose="02040503050406030204" pitchFamily="18" charset="0"/>
                <a:ea typeface="Cambria" panose="02040503050406030204" pitchFamily="18" charset="0"/>
              </a:rPr>
              <a:t>the  furnace for  gold,</a:t>
            </a:r>
          </a:p>
        </p:txBody>
      </p:sp>
    </p:spTree>
    <p:extLst>
      <p:ext uri="{BB962C8B-B14F-4D97-AF65-F5344CB8AC3E}">
        <p14:creationId xmlns:p14="http://schemas.microsoft.com/office/powerpoint/2010/main" val="1881074454"/>
      </p:ext>
    </p:extLst>
  </p:cSld>
  <p:clrMapOvr>
    <a:masterClrMapping/>
  </p:clrMapOvr>
  <mc:AlternateContent xmlns:mc="http://schemas.openxmlformats.org/markup-compatibility/2006" xmlns:p14="http://schemas.microsoft.com/office/powerpoint/2010/main">
    <mc:Choice Requires="p14">
      <p:transition spd="slow" p14:dur="3000" advClick="0" advTm="1000">
        <p:wipe/>
      </p:transition>
    </mc:Choice>
    <mc:Fallback xmlns="">
      <p:transition spd="slow" advClick="0" advTm="1000">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346" name="Rectangle 10"/>
          <p:cNvSpPr>
            <a:spLocks noChangeArrowheads="1"/>
          </p:cNvSpPr>
          <p:nvPr/>
        </p:nvSpPr>
        <p:spPr bwMode="auto">
          <a:xfrm>
            <a:off x="304800" y="3028406"/>
            <a:ext cx="8305800" cy="769441"/>
          </a:xfrm>
          <a:prstGeom prst="rect">
            <a:avLst/>
          </a:prstGeom>
          <a:noFill/>
          <a:ln>
            <a:noFill/>
          </a:ln>
          <a:effectLst>
            <a:glow rad="127000">
              <a:schemeClr val="tx1"/>
            </a:glow>
            <a:outerShdw dist="35921" dir="2700000" algn="ctr" rotWithShape="0">
              <a:schemeClr val="accent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r>
              <a:rPr lang="en-US" sz="4400" b="1" dirty="0">
                <a:effectLst>
                  <a:glow rad="304800">
                    <a:schemeClr val="tx2">
                      <a:lumMod val="10000"/>
                    </a:schemeClr>
                  </a:glow>
                  <a:outerShdw blurRad="38100" dist="38100" dir="2700000" algn="tl">
                    <a:srgbClr val="000000">
                      <a:alpha val="43137"/>
                    </a:srgbClr>
                  </a:outerShdw>
                </a:effectLst>
                <a:latin typeface="Cambria" panose="02040503050406030204" pitchFamily="18" charset="0"/>
                <a:ea typeface="Cambria" panose="02040503050406030204" pitchFamily="18" charset="0"/>
              </a:rPr>
              <a:t>but the Lord “tests” the hearts.</a:t>
            </a:r>
            <a:endParaRPr lang="en-US" altLang="en-US" sz="4400" dirty="0">
              <a:effectLst>
                <a:glow rad="304800">
                  <a:schemeClr val="tx2">
                    <a:lumMod val="10000"/>
                  </a:schemeClr>
                </a:glow>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4889375"/>
      </p:ext>
    </p:extLst>
  </p:cSld>
  <p:clrMapOvr>
    <a:masterClrMapping/>
  </p:clrMapOvr>
  <mc:AlternateContent xmlns:mc="http://schemas.openxmlformats.org/markup-compatibility/2006" xmlns:p14="http://schemas.microsoft.com/office/powerpoint/2010/main">
    <mc:Choice Requires="p14">
      <p:transition spd="slow" p14:dur="3000">
        <p:split/>
      </p:transition>
    </mc:Choice>
    <mc:Fallback xmlns="">
      <p:transition spd="slow">
        <p:spli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269F-1620-3B98-1BCD-393C65079F49}"/>
              </a:ext>
            </a:extLst>
          </p:cNvPr>
          <p:cNvSpPr>
            <a:spLocks noGrp="1"/>
          </p:cNvSpPr>
          <p:nvPr>
            <p:ph type="title"/>
          </p:nvPr>
        </p:nvSpPr>
        <p:spPr>
          <a:xfrm>
            <a:off x="457200" y="1219200"/>
            <a:ext cx="8229600" cy="4267200"/>
          </a:xfrm>
          <a:effectLst/>
        </p:spPr>
        <p:txBody>
          <a:bodyPr/>
          <a:lstStyle/>
          <a:p>
            <a: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The </a:t>
            </a:r>
            <a:r>
              <a:rPr lang="en-US" sz="4800" u="sng"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Hebrew</a:t>
            </a:r>
            <a: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 word translated as “test” in the OT is</a:t>
            </a:r>
            <a:b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br>
            <a:r>
              <a:rPr lang="en-US" sz="4800" u="sng" dirty="0" err="1">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bachan</a:t>
            </a:r>
            <a: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a:t>
            </a:r>
            <a:b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br>
            <a: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It means to “examine, investigate, prove, scrutinize.”</a:t>
            </a:r>
          </a:p>
        </p:txBody>
      </p:sp>
    </p:spTree>
    <p:extLst>
      <p:ext uri="{BB962C8B-B14F-4D97-AF65-F5344CB8AC3E}">
        <p14:creationId xmlns:p14="http://schemas.microsoft.com/office/powerpoint/2010/main" val="289366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269F-1620-3B98-1BCD-393C65079F49}"/>
              </a:ext>
            </a:extLst>
          </p:cNvPr>
          <p:cNvSpPr>
            <a:spLocks noGrp="1"/>
          </p:cNvSpPr>
          <p:nvPr>
            <p:ph type="title"/>
          </p:nvPr>
        </p:nvSpPr>
        <p:spPr>
          <a:xfrm>
            <a:off x="457200" y="1066800"/>
            <a:ext cx="8229600" cy="4876800"/>
          </a:xfrm>
          <a:effectLst>
            <a:glow rad="127000">
              <a:srgbClr val="FFC000"/>
            </a:glow>
          </a:effectLst>
        </p:spPr>
        <p:txBody>
          <a:bodyPr/>
          <a:lstStyle/>
          <a:p>
            <a: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The </a:t>
            </a:r>
            <a:r>
              <a:rPr lang="en-US" sz="4800" u="sng"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Greek</a:t>
            </a:r>
            <a: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 word translated as “test” in the NT is</a:t>
            </a:r>
            <a:b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br>
            <a:r>
              <a:rPr lang="en-US" sz="4800" u="sng" dirty="0" err="1">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dokimazo</a:t>
            </a:r>
            <a: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a:t>
            </a:r>
            <a:b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br>
            <a:r>
              <a:rPr lang="en-US" sz="4800" dirty="0">
                <a:solidFill>
                  <a:srgbClr val="C00000"/>
                </a:solidFill>
                <a:effectLst>
                  <a:glow rad="88900">
                    <a:schemeClr val="bg1">
                      <a:alpha val="90000"/>
                    </a:schemeClr>
                  </a:glow>
                </a:effectLst>
                <a:latin typeface="Cambria" panose="02040503050406030204" pitchFamily="18" charset="0"/>
                <a:ea typeface="Cambria" panose="02040503050406030204" pitchFamily="18" charset="0"/>
              </a:rPr>
              <a:t>  It means to “put to the test, prove, examine, and by implication, to approve.”</a:t>
            </a:r>
          </a:p>
        </p:txBody>
      </p:sp>
    </p:spTree>
    <p:extLst>
      <p:ext uri="{BB962C8B-B14F-4D97-AF65-F5344CB8AC3E}">
        <p14:creationId xmlns:p14="http://schemas.microsoft.com/office/powerpoint/2010/main" val="2928896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ctr"/>
          <a:lstStyle/>
          <a:p>
            <a:pPr algn="l"/>
            <a:r>
              <a:rPr lang="en-US" sz="4000" b="1" dirty="0"/>
              <a:t>Why would God want to test the hearts of those who were created in His own image?</a:t>
            </a:r>
            <a:endParaRPr lang="en-US" sz="4000" b="1" dirty="0">
              <a:solidFill>
                <a:schemeClr val="tx1"/>
              </a:solidFill>
            </a:endParaRPr>
          </a:p>
        </p:txBody>
      </p:sp>
    </p:spTree>
    <p:extLst>
      <p:ext uri="{BB962C8B-B14F-4D97-AF65-F5344CB8AC3E}">
        <p14:creationId xmlns:p14="http://schemas.microsoft.com/office/powerpoint/2010/main" val="1911521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9" y="0"/>
            <a:ext cx="9188355" cy="6884158"/>
          </a:xfrm>
          <a:prstGeom prst="rect">
            <a:avLst/>
          </a:prstGeom>
          <a:solidFill>
            <a:srgbClr val="00070C"/>
          </a:solidFill>
        </p:spPr>
      </p:pic>
      <p:sp>
        <p:nvSpPr>
          <p:cNvPr id="2" name="Title 1"/>
          <p:cNvSpPr>
            <a:spLocks noGrp="1"/>
          </p:cNvSpPr>
          <p:nvPr>
            <p:ph type="title"/>
          </p:nvPr>
        </p:nvSpPr>
        <p:spPr>
          <a:xfrm>
            <a:off x="457200" y="457200"/>
            <a:ext cx="8229600" cy="6019800"/>
          </a:xfrm>
        </p:spPr>
        <p:txBody>
          <a:bodyPr anchor="ctr"/>
          <a:lstStyle/>
          <a:p>
            <a:pPr algn="l"/>
            <a:r>
              <a:rPr lang="en-US" sz="3600" b="1" dirty="0">
                <a:solidFill>
                  <a:schemeClr val="tx1"/>
                </a:solidFill>
              </a:rPr>
              <a:t>Genesis 1:26</a:t>
            </a:r>
            <a:br>
              <a:rPr lang="en-US" sz="3600" b="1" dirty="0"/>
            </a:br>
            <a:r>
              <a:rPr lang="en-US" sz="1400" b="1" dirty="0"/>
              <a:t> </a:t>
            </a:r>
            <a:br>
              <a:rPr lang="en-US" sz="3600" b="1" dirty="0"/>
            </a:br>
            <a:r>
              <a:rPr lang="en-US" sz="3600" b="1" dirty="0"/>
              <a:t>… God said, “Let Us make man </a:t>
            </a:r>
            <a:r>
              <a:rPr lang="en-US" sz="3600" b="1" u="sng" dirty="0"/>
              <a:t>in Our image</a:t>
            </a:r>
            <a:r>
              <a:rPr lang="en-US" sz="3600" b="1" dirty="0"/>
              <a:t>, according </a:t>
            </a:r>
            <a:r>
              <a:rPr lang="en-US" sz="3600" b="1" u="sng" dirty="0"/>
              <a:t>to Our likeness</a:t>
            </a:r>
            <a:r>
              <a:rPr lang="en-US" sz="3600" b="1" dirty="0"/>
              <a:t>;</a:t>
            </a:r>
            <a:endParaRPr lang="en-US" sz="3600" b="1" dirty="0">
              <a:solidFill>
                <a:schemeClr val="tx1"/>
              </a:solidFill>
            </a:endParaRPr>
          </a:p>
        </p:txBody>
      </p:sp>
    </p:spTree>
    <p:extLst>
      <p:ext uri="{BB962C8B-B14F-4D97-AF65-F5344CB8AC3E}">
        <p14:creationId xmlns:p14="http://schemas.microsoft.com/office/powerpoint/2010/main" val="3817479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ctr"/>
          <a:lstStyle/>
          <a:p>
            <a:pPr algn="l"/>
            <a:r>
              <a:rPr lang="en-US" sz="4000" b="1" dirty="0">
                <a:latin typeface="+mn-lt"/>
              </a:rPr>
              <a:t>So why does God test us?</a:t>
            </a:r>
            <a:endParaRPr lang="en-US" sz="4000" b="1" dirty="0">
              <a:solidFill>
                <a:schemeClr val="tx1"/>
              </a:solidFill>
              <a:latin typeface="+mn-lt"/>
            </a:endParaRPr>
          </a:p>
        </p:txBody>
      </p:sp>
    </p:spTree>
    <p:extLst>
      <p:ext uri="{BB962C8B-B14F-4D97-AF65-F5344CB8AC3E}">
        <p14:creationId xmlns:p14="http://schemas.microsoft.com/office/powerpoint/2010/main" val="48846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90600"/>
            <a:ext cx="8077200" cy="5486400"/>
          </a:xfrm>
        </p:spPr>
        <p:txBody>
          <a:bodyPr anchor="t"/>
          <a:lstStyle/>
          <a:p>
            <a:pPr algn="l"/>
            <a:r>
              <a:rPr lang="en-US" sz="4000" b="1" dirty="0"/>
              <a:t>1. He tests us to build </a:t>
            </a:r>
            <a:r>
              <a:rPr lang="en-US" sz="4000" b="1" u="sng" dirty="0"/>
              <a:t>our faith</a:t>
            </a:r>
            <a:r>
              <a:rPr lang="en-US" sz="4000" b="1" dirty="0"/>
              <a:t> in Him.</a:t>
            </a:r>
            <a:br>
              <a:rPr lang="en-US" sz="4000" b="1" dirty="0"/>
            </a:br>
            <a:r>
              <a:rPr lang="en-US" sz="2000" b="1" dirty="0"/>
              <a:t>  </a:t>
            </a:r>
            <a:br>
              <a:rPr lang="en-US" sz="4000" b="1" dirty="0"/>
            </a:br>
            <a:endParaRPr lang="en-US" sz="4000" b="1" dirty="0">
              <a:solidFill>
                <a:schemeClr val="tx1"/>
              </a:solidFill>
            </a:endParaRPr>
          </a:p>
        </p:txBody>
      </p:sp>
    </p:spTree>
    <p:extLst>
      <p:ext uri="{BB962C8B-B14F-4D97-AF65-F5344CB8AC3E}">
        <p14:creationId xmlns:p14="http://schemas.microsoft.com/office/powerpoint/2010/main" val="3864463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90600"/>
            <a:ext cx="8077200" cy="5486400"/>
          </a:xfrm>
        </p:spPr>
        <p:txBody>
          <a:bodyPr anchor="t"/>
          <a:lstStyle/>
          <a:p>
            <a:pPr algn="l"/>
            <a:r>
              <a:rPr lang="en-US" sz="4000" b="1" dirty="0"/>
              <a:t>1. He tests us to build </a:t>
            </a:r>
            <a:r>
              <a:rPr lang="en-US" sz="4000" b="1" u="sng" dirty="0"/>
              <a:t>our faith</a:t>
            </a:r>
            <a:r>
              <a:rPr lang="en-US" sz="4000" b="1" dirty="0"/>
              <a:t> in Him.</a:t>
            </a:r>
            <a:br>
              <a:rPr lang="en-US" sz="4000" b="1" dirty="0"/>
            </a:br>
            <a:r>
              <a:rPr lang="en-US" sz="2000" b="1" dirty="0"/>
              <a:t>  </a:t>
            </a:r>
            <a:br>
              <a:rPr lang="en-US" sz="4000" b="1" dirty="0"/>
            </a:br>
            <a:r>
              <a:rPr lang="en-US" sz="4000" b="1" dirty="0"/>
              <a:t>2. He tests us to prove </a:t>
            </a:r>
            <a:r>
              <a:rPr lang="en-US" sz="4000" b="1" u="sng" dirty="0"/>
              <a:t>our love</a:t>
            </a:r>
            <a:r>
              <a:rPr lang="en-US" sz="4000" b="1" dirty="0"/>
              <a:t> for Him.</a:t>
            </a:r>
            <a:br>
              <a:rPr lang="en-US" sz="4000" b="1" dirty="0"/>
            </a:br>
            <a:r>
              <a:rPr lang="en-US" sz="2000" b="1" dirty="0"/>
              <a:t>   </a:t>
            </a:r>
            <a:br>
              <a:rPr lang="en-US" sz="4000" b="1" dirty="0"/>
            </a:br>
            <a:endParaRPr lang="en-US" sz="4000" b="1" dirty="0">
              <a:solidFill>
                <a:schemeClr val="tx1"/>
              </a:solidFill>
            </a:endParaRPr>
          </a:p>
        </p:txBody>
      </p:sp>
    </p:spTree>
    <p:extLst>
      <p:ext uri="{BB962C8B-B14F-4D97-AF65-F5344CB8AC3E}">
        <p14:creationId xmlns:p14="http://schemas.microsoft.com/office/powerpoint/2010/main" val="60693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90600"/>
            <a:ext cx="8077200" cy="5486400"/>
          </a:xfrm>
        </p:spPr>
        <p:txBody>
          <a:bodyPr anchor="t"/>
          <a:lstStyle/>
          <a:p>
            <a:pPr algn="l"/>
            <a:r>
              <a:rPr lang="en-US" sz="4000" b="1" dirty="0"/>
              <a:t>1. He tests us to build </a:t>
            </a:r>
            <a:r>
              <a:rPr lang="en-US" sz="4000" b="1" u="sng" dirty="0"/>
              <a:t>our faith</a:t>
            </a:r>
            <a:r>
              <a:rPr lang="en-US" sz="4000" b="1" dirty="0"/>
              <a:t> in Him.</a:t>
            </a:r>
            <a:br>
              <a:rPr lang="en-US" sz="4000" b="1" dirty="0"/>
            </a:br>
            <a:r>
              <a:rPr lang="en-US" sz="2000" b="1" dirty="0"/>
              <a:t>  </a:t>
            </a:r>
            <a:br>
              <a:rPr lang="en-US" sz="4000" b="1" dirty="0"/>
            </a:br>
            <a:r>
              <a:rPr lang="en-US" sz="4000" b="1" dirty="0"/>
              <a:t>2. He tests us to prove </a:t>
            </a:r>
            <a:r>
              <a:rPr lang="en-US" sz="4000" b="1" u="sng" dirty="0"/>
              <a:t>our love</a:t>
            </a:r>
            <a:r>
              <a:rPr lang="en-US" sz="4000" b="1" dirty="0"/>
              <a:t> for Him.</a:t>
            </a:r>
            <a:br>
              <a:rPr lang="en-US" sz="4000" b="1" dirty="0"/>
            </a:br>
            <a:r>
              <a:rPr lang="en-US" sz="2000" b="1" dirty="0"/>
              <a:t>   </a:t>
            </a:r>
            <a:br>
              <a:rPr lang="en-US" sz="4000" b="1" dirty="0"/>
            </a:br>
            <a:r>
              <a:rPr lang="en-US" sz="4000" b="1" dirty="0"/>
              <a:t>3. He tests us to increase </a:t>
            </a:r>
            <a:r>
              <a:rPr lang="en-US" sz="4000" b="1" u="sng" dirty="0"/>
              <a:t>our spiritual endurance</a:t>
            </a:r>
            <a:r>
              <a:rPr lang="en-US" sz="4000" b="1" dirty="0"/>
              <a:t> to inherit our heavenly reward.</a:t>
            </a:r>
            <a:endParaRPr lang="en-US" sz="4000" b="1" dirty="0">
              <a:solidFill>
                <a:schemeClr val="tx1"/>
              </a:solidFill>
            </a:endParaRPr>
          </a:p>
        </p:txBody>
      </p:sp>
    </p:spTree>
    <p:extLst>
      <p:ext uri="{BB962C8B-B14F-4D97-AF65-F5344CB8AC3E}">
        <p14:creationId xmlns:p14="http://schemas.microsoft.com/office/powerpoint/2010/main" val="3065167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9" y="0"/>
            <a:ext cx="9188355" cy="6884158"/>
          </a:xfrm>
          <a:prstGeom prst="rect">
            <a:avLst/>
          </a:prstGeom>
          <a:solidFill>
            <a:srgbClr val="00070C"/>
          </a:solidFill>
        </p:spPr>
      </p:pic>
      <p:sp>
        <p:nvSpPr>
          <p:cNvPr id="2" name="Title 1"/>
          <p:cNvSpPr>
            <a:spLocks noGrp="1"/>
          </p:cNvSpPr>
          <p:nvPr>
            <p:ph type="title"/>
          </p:nvPr>
        </p:nvSpPr>
        <p:spPr>
          <a:xfrm>
            <a:off x="457200" y="457200"/>
            <a:ext cx="8229600" cy="6019800"/>
          </a:xfrm>
        </p:spPr>
        <p:txBody>
          <a:bodyPr anchor="t"/>
          <a:lstStyle/>
          <a:p>
            <a:pPr algn="l"/>
            <a:r>
              <a:rPr lang="en-US" sz="3600" b="1" dirty="0">
                <a:solidFill>
                  <a:schemeClr val="tx1"/>
                </a:solidFill>
                <a:effectLst/>
                <a:latin typeface="Arial" panose="020B0604020202020204" pitchFamily="34" charset="0"/>
                <a:ea typeface="Times New Roman" panose="02020603050405020304" pitchFamily="18" charset="0"/>
              </a:rPr>
              <a:t>Deuteronomy 8:1-3</a:t>
            </a:r>
            <a:br>
              <a:rPr lang="en-US" sz="1400" b="1" dirty="0"/>
            </a:br>
            <a:br>
              <a:rPr lang="en-US" sz="1400" b="1" dirty="0"/>
            </a:br>
            <a:r>
              <a:rPr lang="en-US" sz="3600" baseline="30000" dirty="0">
                <a:effectLst/>
                <a:latin typeface="Arial" panose="020B0604020202020204" pitchFamily="34" charset="0"/>
                <a:ea typeface="Times New Roman" panose="02020603050405020304" pitchFamily="18" charset="0"/>
              </a:rPr>
              <a:t>1 </a:t>
            </a:r>
            <a:r>
              <a:rPr lang="en-US" sz="3600" dirty="0">
                <a:effectLst/>
                <a:latin typeface="Arial" panose="020B0604020202020204" pitchFamily="34" charset="0"/>
                <a:ea typeface="Times New Roman" panose="02020603050405020304" pitchFamily="18" charset="0"/>
              </a:rPr>
              <a:t>“Every commandment which I command you today </a:t>
            </a:r>
            <a:r>
              <a:rPr lang="en-US" sz="3600" u="sng" dirty="0">
                <a:effectLst/>
                <a:latin typeface="Arial" panose="020B0604020202020204" pitchFamily="34" charset="0"/>
                <a:ea typeface="Times New Roman" panose="02020603050405020304" pitchFamily="18" charset="0"/>
              </a:rPr>
              <a:t>you must be careful to observe</a:t>
            </a:r>
            <a:r>
              <a:rPr lang="en-US" sz="3600" dirty="0">
                <a:effectLst/>
                <a:latin typeface="Arial" panose="020B0604020202020204" pitchFamily="34" charset="0"/>
                <a:ea typeface="Times New Roman" panose="02020603050405020304" pitchFamily="18" charset="0"/>
              </a:rPr>
              <a:t>, that you may live and multiply, and go in and possess the land of which the </a:t>
            </a:r>
            <a:r>
              <a:rPr lang="en-US" sz="3600" cap="small" dirty="0">
                <a:effectLst/>
                <a:latin typeface="Arial" panose="020B0604020202020204" pitchFamily="34" charset="0"/>
                <a:ea typeface="Times New Roman" panose="02020603050405020304" pitchFamily="18" charset="0"/>
              </a:rPr>
              <a:t>Lord </a:t>
            </a:r>
            <a:r>
              <a:rPr lang="en-US" sz="3600" dirty="0">
                <a:effectLst/>
                <a:latin typeface="Arial" panose="020B0604020202020204" pitchFamily="34" charset="0"/>
                <a:ea typeface="Times New Roman" panose="02020603050405020304" pitchFamily="18" charset="0"/>
              </a:rPr>
              <a:t>swore to your fathers.</a:t>
            </a:r>
            <a:endParaRPr lang="en-US" sz="3600" dirty="0">
              <a:solidFill>
                <a:schemeClr val="tx1"/>
              </a:solidFill>
            </a:endParaRPr>
          </a:p>
        </p:txBody>
      </p:sp>
    </p:spTree>
    <p:extLst>
      <p:ext uri="{BB962C8B-B14F-4D97-AF65-F5344CB8AC3E}">
        <p14:creationId xmlns:p14="http://schemas.microsoft.com/office/powerpoint/2010/main" val="3224547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9" y="0"/>
            <a:ext cx="9188355" cy="6884158"/>
          </a:xfrm>
          <a:prstGeom prst="rect">
            <a:avLst/>
          </a:prstGeom>
          <a:solidFill>
            <a:srgbClr val="00070C"/>
          </a:solidFill>
        </p:spPr>
      </p:pic>
      <p:sp>
        <p:nvSpPr>
          <p:cNvPr id="2" name="Title 1"/>
          <p:cNvSpPr>
            <a:spLocks noGrp="1"/>
          </p:cNvSpPr>
          <p:nvPr>
            <p:ph type="title"/>
          </p:nvPr>
        </p:nvSpPr>
        <p:spPr>
          <a:xfrm>
            <a:off x="457200" y="457200"/>
            <a:ext cx="8229600" cy="6019800"/>
          </a:xfrm>
        </p:spPr>
        <p:txBody>
          <a:bodyPr anchor="t"/>
          <a:lstStyle/>
          <a:p>
            <a:pPr algn="l"/>
            <a:r>
              <a:rPr lang="en-US" sz="3600" b="1" dirty="0">
                <a:solidFill>
                  <a:schemeClr val="tx1"/>
                </a:solidFill>
                <a:effectLst/>
                <a:latin typeface="Arial" panose="020B0604020202020204" pitchFamily="34" charset="0"/>
                <a:ea typeface="Times New Roman" panose="02020603050405020304" pitchFamily="18" charset="0"/>
              </a:rPr>
              <a:t>Deuteronomy 8:1-3</a:t>
            </a:r>
            <a:br>
              <a:rPr lang="en-US" sz="1400" dirty="0"/>
            </a:br>
            <a:br>
              <a:rPr lang="en-US" sz="1400" dirty="0"/>
            </a:br>
            <a:r>
              <a:rPr lang="en-US" sz="3600" baseline="30000" dirty="0">
                <a:effectLst/>
                <a:latin typeface="Arial" panose="020B0604020202020204" pitchFamily="34" charset="0"/>
                <a:ea typeface="Times New Roman" panose="02020603050405020304" pitchFamily="18" charset="0"/>
              </a:rPr>
              <a:t>2 </a:t>
            </a:r>
            <a:r>
              <a:rPr lang="en-US" sz="3600" dirty="0">
                <a:effectLst/>
                <a:latin typeface="Arial" panose="020B0604020202020204" pitchFamily="34" charset="0"/>
                <a:ea typeface="Times New Roman" panose="02020603050405020304" pitchFamily="18" charset="0"/>
              </a:rPr>
              <a:t>And </a:t>
            </a:r>
            <a:r>
              <a:rPr lang="en-US" sz="3600" u="sng" dirty="0">
                <a:effectLst/>
                <a:latin typeface="Arial" panose="020B0604020202020204" pitchFamily="34" charset="0"/>
                <a:ea typeface="Times New Roman" panose="02020603050405020304" pitchFamily="18" charset="0"/>
              </a:rPr>
              <a:t>you shall remember</a:t>
            </a:r>
            <a:r>
              <a:rPr lang="en-US" sz="3600" dirty="0">
                <a:effectLst/>
                <a:latin typeface="Arial" panose="020B0604020202020204" pitchFamily="34" charset="0"/>
                <a:ea typeface="Times New Roman" panose="02020603050405020304" pitchFamily="18" charset="0"/>
              </a:rPr>
              <a:t> that the </a:t>
            </a:r>
            <a:r>
              <a:rPr lang="en-US" sz="3600" cap="small" dirty="0">
                <a:effectLst/>
                <a:latin typeface="Arial" panose="020B0604020202020204" pitchFamily="34" charset="0"/>
                <a:ea typeface="Times New Roman" panose="02020603050405020304" pitchFamily="18" charset="0"/>
              </a:rPr>
              <a:t>Lord</a:t>
            </a:r>
            <a:r>
              <a:rPr lang="en-US" sz="3600" dirty="0">
                <a:effectLst/>
                <a:latin typeface="Arial" panose="020B0604020202020204" pitchFamily="34" charset="0"/>
                <a:ea typeface="Times New Roman" panose="02020603050405020304" pitchFamily="18" charset="0"/>
              </a:rPr>
              <a:t> your God led you all the way these forty years in the wilderness, </a:t>
            </a:r>
            <a:r>
              <a:rPr lang="en-US" sz="3600" u="sng" dirty="0">
                <a:effectLst/>
                <a:latin typeface="Arial" panose="020B0604020202020204" pitchFamily="34" charset="0"/>
                <a:ea typeface="Times New Roman" panose="02020603050405020304" pitchFamily="18" charset="0"/>
              </a:rPr>
              <a:t>to humble you</a:t>
            </a:r>
            <a:r>
              <a:rPr lang="en-US" sz="3600" dirty="0">
                <a:effectLst/>
                <a:latin typeface="Arial" panose="020B0604020202020204" pitchFamily="34" charset="0"/>
                <a:ea typeface="Times New Roman" panose="02020603050405020304" pitchFamily="18" charset="0"/>
              </a:rPr>
              <a:t> </a:t>
            </a:r>
            <a:r>
              <a:rPr lang="en-US" sz="3600" i="1" dirty="0">
                <a:effectLst/>
                <a:latin typeface="Arial" panose="020B0604020202020204" pitchFamily="34" charset="0"/>
                <a:ea typeface="Times New Roman" panose="02020603050405020304" pitchFamily="18" charset="0"/>
              </a:rPr>
              <a:t>and</a:t>
            </a:r>
            <a:r>
              <a:rPr lang="en-US" sz="3600" dirty="0">
                <a:effectLst/>
                <a:latin typeface="Arial" panose="020B0604020202020204" pitchFamily="34" charset="0"/>
                <a:ea typeface="Times New Roman" panose="02020603050405020304" pitchFamily="18" charset="0"/>
              </a:rPr>
              <a:t> </a:t>
            </a:r>
            <a:r>
              <a:rPr lang="en-US" sz="3600" u="sng" dirty="0">
                <a:effectLst/>
                <a:latin typeface="Arial" panose="020B0604020202020204" pitchFamily="34" charset="0"/>
                <a:ea typeface="Times New Roman" panose="02020603050405020304" pitchFamily="18" charset="0"/>
              </a:rPr>
              <a:t>test you</a:t>
            </a:r>
            <a:r>
              <a:rPr lang="en-US" sz="3600" dirty="0">
                <a:effectLst/>
                <a:latin typeface="Arial" panose="020B0604020202020204" pitchFamily="34" charset="0"/>
                <a:ea typeface="Times New Roman" panose="02020603050405020304" pitchFamily="18" charset="0"/>
              </a:rPr>
              <a:t>, </a:t>
            </a:r>
            <a:r>
              <a:rPr lang="en-US" sz="3600" u="sng" dirty="0">
                <a:effectLst/>
                <a:latin typeface="Arial" panose="020B0604020202020204" pitchFamily="34" charset="0"/>
                <a:ea typeface="Times New Roman" panose="02020603050405020304" pitchFamily="18" charset="0"/>
              </a:rPr>
              <a:t>to know what </a:t>
            </a:r>
            <a:r>
              <a:rPr lang="en-US" sz="3600" i="1" u="sng" dirty="0">
                <a:effectLst/>
                <a:latin typeface="Arial" panose="020B0604020202020204" pitchFamily="34" charset="0"/>
                <a:ea typeface="Times New Roman" panose="02020603050405020304" pitchFamily="18" charset="0"/>
              </a:rPr>
              <a:t>was</a:t>
            </a:r>
            <a:r>
              <a:rPr lang="en-US" sz="3600" u="sng" dirty="0">
                <a:effectLst/>
                <a:latin typeface="Arial" panose="020B0604020202020204" pitchFamily="34" charset="0"/>
                <a:ea typeface="Times New Roman" panose="02020603050405020304" pitchFamily="18" charset="0"/>
              </a:rPr>
              <a:t> in your heart</a:t>
            </a:r>
            <a:r>
              <a:rPr lang="en-US" sz="3600" dirty="0">
                <a:effectLst/>
                <a:latin typeface="Arial" panose="020B0604020202020204" pitchFamily="34" charset="0"/>
                <a:ea typeface="Times New Roman" panose="02020603050405020304" pitchFamily="18" charset="0"/>
              </a:rPr>
              <a:t>, whether </a:t>
            </a:r>
            <a:r>
              <a:rPr lang="en-US" sz="3600" u="sng" dirty="0">
                <a:effectLst/>
                <a:latin typeface="Arial" panose="020B0604020202020204" pitchFamily="34" charset="0"/>
                <a:ea typeface="Times New Roman" panose="02020603050405020304" pitchFamily="18" charset="0"/>
              </a:rPr>
              <a:t>you would keep His commandments or not</a:t>
            </a:r>
            <a:r>
              <a:rPr lang="en-US" sz="3600" dirty="0">
                <a:effectLst/>
                <a:latin typeface="Arial" panose="020B0604020202020204" pitchFamily="34" charset="0"/>
                <a:ea typeface="Times New Roman" panose="02020603050405020304" pitchFamily="18" charset="0"/>
              </a:rPr>
              <a:t>.</a:t>
            </a:r>
            <a:endParaRPr lang="en-US" sz="3600" dirty="0">
              <a:solidFill>
                <a:schemeClr val="tx1"/>
              </a:solidFill>
            </a:endParaRPr>
          </a:p>
        </p:txBody>
      </p:sp>
    </p:spTree>
    <p:extLst>
      <p:ext uri="{BB962C8B-B14F-4D97-AF65-F5344CB8AC3E}">
        <p14:creationId xmlns:p14="http://schemas.microsoft.com/office/powerpoint/2010/main" val="3690094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9" y="0"/>
            <a:ext cx="9188355" cy="6884158"/>
          </a:xfrm>
          <a:prstGeom prst="rect">
            <a:avLst/>
          </a:prstGeom>
          <a:solidFill>
            <a:srgbClr val="00070C"/>
          </a:solidFill>
        </p:spPr>
      </p:pic>
      <p:sp>
        <p:nvSpPr>
          <p:cNvPr id="2" name="Title 1"/>
          <p:cNvSpPr>
            <a:spLocks noGrp="1"/>
          </p:cNvSpPr>
          <p:nvPr>
            <p:ph type="title"/>
          </p:nvPr>
        </p:nvSpPr>
        <p:spPr>
          <a:xfrm>
            <a:off x="457200" y="457200"/>
            <a:ext cx="8229600" cy="6019800"/>
          </a:xfrm>
        </p:spPr>
        <p:txBody>
          <a:bodyPr anchor="t"/>
          <a:lstStyle/>
          <a:p>
            <a:pPr algn="l"/>
            <a:r>
              <a:rPr lang="en-US" sz="3600" b="1" dirty="0">
                <a:solidFill>
                  <a:schemeClr val="tx1"/>
                </a:solidFill>
                <a:effectLst/>
                <a:latin typeface="Arial" panose="020B0604020202020204" pitchFamily="34" charset="0"/>
                <a:ea typeface="Times New Roman" panose="02020603050405020304" pitchFamily="18" charset="0"/>
              </a:rPr>
              <a:t>Deuteronomy 8:1-3</a:t>
            </a:r>
            <a:br>
              <a:rPr lang="en-US" sz="1400" dirty="0"/>
            </a:br>
            <a:br>
              <a:rPr lang="en-US" sz="1400" dirty="0"/>
            </a:br>
            <a:r>
              <a:rPr lang="en-US" sz="3600" baseline="30000" dirty="0">
                <a:effectLst/>
                <a:latin typeface="Arial" panose="020B0604020202020204" pitchFamily="34" charset="0"/>
                <a:ea typeface="Times New Roman" panose="02020603050405020304" pitchFamily="18" charset="0"/>
              </a:rPr>
              <a:t>3 </a:t>
            </a:r>
            <a:r>
              <a:rPr lang="en-US" sz="3600" dirty="0">
                <a:effectLst/>
                <a:latin typeface="Arial" panose="020B0604020202020204" pitchFamily="34" charset="0"/>
                <a:ea typeface="Times New Roman" panose="02020603050405020304" pitchFamily="18" charset="0"/>
              </a:rPr>
              <a:t>So </a:t>
            </a:r>
            <a:r>
              <a:rPr lang="en-US" sz="3600" u="sng" dirty="0">
                <a:effectLst/>
                <a:latin typeface="Arial" panose="020B0604020202020204" pitchFamily="34" charset="0"/>
                <a:ea typeface="Times New Roman" panose="02020603050405020304" pitchFamily="18" charset="0"/>
              </a:rPr>
              <a:t>He humbled you</a:t>
            </a:r>
            <a:r>
              <a:rPr lang="en-US" sz="3600" dirty="0">
                <a:effectLst/>
                <a:latin typeface="Arial" panose="020B0604020202020204" pitchFamily="34" charset="0"/>
                <a:ea typeface="Times New Roman" panose="02020603050405020304" pitchFamily="18" charset="0"/>
              </a:rPr>
              <a:t>, </a:t>
            </a:r>
            <a:r>
              <a:rPr lang="en-US" sz="3600" u="sng" dirty="0">
                <a:effectLst/>
                <a:latin typeface="Arial" panose="020B0604020202020204" pitchFamily="34" charset="0"/>
                <a:ea typeface="Times New Roman" panose="02020603050405020304" pitchFamily="18" charset="0"/>
              </a:rPr>
              <a:t>allowed you to hunger</a:t>
            </a:r>
            <a:r>
              <a:rPr lang="en-US" sz="3600" dirty="0">
                <a:effectLst/>
                <a:latin typeface="Arial" panose="020B0604020202020204" pitchFamily="34" charset="0"/>
                <a:ea typeface="Times New Roman" panose="02020603050405020304" pitchFamily="18" charset="0"/>
              </a:rPr>
              <a:t>, and </a:t>
            </a:r>
            <a:r>
              <a:rPr lang="en-US" sz="3600" u="sng" dirty="0">
                <a:effectLst/>
                <a:latin typeface="Arial" panose="020B0604020202020204" pitchFamily="34" charset="0"/>
                <a:ea typeface="Times New Roman" panose="02020603050405020304" pitchFamily="18" charset="0"/>
              </a:rPr>
              <a:t>fed you with manna</a:t>
            </a:r>
            <a:r>
              <a:rPr lang="en-US" sz="3600" dirty="0">
                <a:effectLst/>
                <a:latin typeface="Arial" panose="020B0604020202020204" pitchFamily="34" charset="0"/>
                <a:ea typeface="Times New Roman" panose="02020603050405020304" pitchFamily="18" charset="0"/>
              </a:rPr>
              <a:t> which you did not know nor did your fathers know, that </a:t>
            </a:r>
            <a:r>
              <a:rPr lang="en-US" sz="3600" u="sng" dirty="0">
                <a:effectLst/>
                <a:latin typeface="Arial" panose="020B0604020202020204" pitchFamily="34" charset="0"/>
                <a:ea typeface="Times New Roman" panose="02020603050405020304" pitchFamily="18" charset="0"/>
              </a:rPr>
              <a:t>He might make you know</a:t>
            </a:r>
            <a:r>
              <a:rPr lang="en-US" sz="3600" dirty="0">
                <a:effectLst/>
                <a:latin typeface="Arial" panose="020B0604020202020204" pitchFamily="34" charset="0"/>
                <a:ea typeface="Times New Roman" panose="02020603050405020304" pitchFamily="18" charset="0"/>
              </a:rPr>
              <a:t> that man shall not live by bread alone; but </a:t>
            </a:r>
            <a:r>
              <a:rPr lang="en-US" sz="3600" u="sng" dirty="0">
                <a:effectLst/>
                <a:latin typeface="Arial" panose="020B0604020202020204" pitchFamily="34" charset="0"/>
                <a:ea typeface="Times New Roman" panose="02020603050405020304" pitchFamily="18" charset="0"/>
              </a:rPr>
              <a:t>man lives by every </a:t>
            </a:r>
            <a:r>
              <a:rPr lang="en-US" sz="3600" i="1" u="sng" dirty="0">
                <a:effectLst/>
                <a:latin typeface="Arial" panose="020B0604020202020204" pitchFamily="34" charset="0"/>
                <a:ea typeface="Times New Roman" panose="02020603050405020304" pitchFamily="18" charset="0"/>
              </a:rPr>
              <a:t>word</a:t>
            </a:r>
            <a:r>
              <a:rPr lang="en-US" sz="3600" u="sng" dirty="0">
                <a:effectLst/>
                <a:latin typeface="Arial" panose="020B0604020202020204" pitchFamily="34" charset="0"/>
                <a:ea typeface="Times New Roman" panose="02020603050405020304" pitchFamily="18" charset="0"/>
              </a:rPr>
              <a:t> that proceeds from the mouth of the </a:t>
            </a:r>
            <a:r>
              <a:rPr lang="en-US" sz="3600" u="sng" cap="small" dirty="0">
                <a:effectLst/>
                <a:latin typeface="Arial" panose="020B0604020202020204" pitchFamily="34" charset="0"/>
                <a:ea typeface="Times New Roman" panose="02020603050405020304" pitchFamily="18" charset="0"/>
              </a:rPr>
              <a:t>Lord</a:t>
            </a:r>
            <a:r>
              <a:rPr lang="en-US" sz="3600" dirty="0">
                <a:effectLst/>
                <a:latin typeface="Arial" panose="020B0604020202020204" pitchFamily="34" charset="0"/>
                <a:ea typeface="Times New Roman" panose="02020603050405020304" pitchFamily="18" charset="0"/>
              </a:rPr>
              <a:t>.</a:t>
            </a:r>
            <a:endParaRPr lang="en-US" sz="3600" dirty="0">
              <a:solidFill>
                <a:schemeClr val="tx1"/>
              </a:solidFill>
            </a:endParaRPr>
          </a:p>
        </p:txBody>
      </p:sp>
    </p:spTree>
    <p:extLst>
      <p:ext uri="{BB962C8B-B14F-4D97-AF65-F5344CB8AC3E}">
        <p14:creationId xmlns:p14="http://schemas.microsoft.com/office/powerpoint/2010/main" val="3391603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ctr"/>
          <a:lstStyle/>
          <a:p>
            <a:pPr algn="l"/>
            <a:r>
              <a:rPr lang="en-US" sz="4000" b="1" dirty="0">
                <a:solidFill>
                  <a:srgbClr val="FFFF99"/>
                </a:solidFill>
                <a:effectLst/>
                <a:latin typeface="Arial" panose="020B0604020202020204" pitchFamily="34" charset="0"/>
                <a:ea typeface="Times New Roman" panose="02020603050405020304" pitchFamily="18" charset="0"/>
              </a:rPr>
              <a:t>NO ONE LIKES TO BE TESTED.</a:t>
            </a:r>
            <a:endParaRPr lang="en-US" sz="4000" b="1" dirty="0">
              <a:solidFill>
                <a:srgbClr val="FFFF99"/>
              </a:solidFill>
            </a:endParaRPr>
          </a:p>
        </p:txBody>
      </p:sp>
    </p:spTree>
    <p:extLst>
      <p:ext uri="{BB962C8B-B14F-4D97-AF65-F5344CB8AC3E}">
        <p14:creationId xmlns:p14="http://schemas.microsoft.com/office/powerpoint/2010/main" val="2965431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ctr"/>
          <a:lstStyle/>
          <a:p>
            <a:pPr algn="l"/>
            <a:r>
              <a:rPr lang="en-US" sz="4000" b="1" dirty="0">
                <a:solidFill>
                  <a:srgbClr val="FFFF99"/>
                </a:solidFill>
                <a:effectLst/>
                <a:latin typeface="Arial" panose="020B0604020202020204" pitchFamily="34" charset="0"/>
                <a:ea typeface="Times New Roman" panose="02020603050405020304" pitchFamily="18" charset="0"/>
              </a:rPr>
              <a:t>GOD’S TESTS COME AT </a:t>
            </a:r>
            <a:r>
              <a:rPr lang="en-US" sz="4000" b="1" u="sng" dirty="0">
                <a:solidFill>
                  <a:srgbClr val="FFFF99"/>
                </a:solidFill>
                <a:effectLst/>
                <a:latin typeface="Arial" panose="020B0604020202020204" pitchFamily="34" charset="0"/>
                <a:ea typeface="Times New Roman" panose="02020603050405020304" pitchFamily="18" charset="0"/>
              </a:rPr>
              <a:t>UNEXPECTED MOMENTS</a:t>
            </a:r>
            <a:r>
              <a:rPr lang="en-US" sz="4000" b="1" dirty="0">
                <a:solidFill>
                  <a:srgbClr val="FFFF99"/>
                </a:solidFill>
                <a:effectLst/>
                <a:latin typeface="Arial" panose="020B0604020202020204" pitchFamily="34" charset="0"/>
                <a:ea typeface="Times New Roman" panose="02020603050405020304" pitchFamily="18" charset="0"/>
              </a:rPr>
              <a:t> IN OUR LIVES.</a:t>
            </a:r>
            <a:endParaRPr lang="en-US" sz="4000" b="1" dirty="0">
              <a:solidFill>
                <a:srgbClr val="FFFF99"/>
              </a:solidFill>
            </a:endParaRPr>
          </a:p>
        </p:txBody>
      </p:sp>
    </p:spTree>
    <p:extLst>
      <p:ext uri="{BB962C8B-B14F-4D97-AF65-F5344CB8AC3E}">
        <p14:creationId xmlns:p14="http://schemas.microsoft.com/office/powerpoint/2010/main" val="1951727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t"/>
          <a:lstStyle/>
          <a:p>
            <a:pPr algn="l"/>
            <a:r>
              <a:rPr lang="en-US" sz="3600" b="1" dirty="0">
                <a:solidFill>
                  <a:srgbClr val="FFFF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Noah</a:t>
            </a:r>
            <a: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Genesis 6:1(b), 13-14(a)</a:t>
            </a:r>
            <a:b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en-US" sz="3600" baseline="30000" dirty="0">
                <a:effectLst>
                  <a:outerShdw blurRad="38100" dist="38100" dir="2700000" algn="tl">
                    <a:srgbClr val="000000">
                      <a:alpha val="43137"/>
                    </a:srgbClr>
                  </a:outerShdw>
                </a:effectLst>
              </a:rPr>
              <a:t>1(b)</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Noah was a just man, perfect in his generations.  Noah walked with God.</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13 </a:t>
            </a:r>
            <a:r>
              <a:rPr lang="en-US" sz="3600" dirty="0">
                <a:effectLst>
                  <a:outerShdw blurRad="38100" dist="38100" dir="2700000" algn="tl">
                    <a:srgbClr val="000000">
                      <a:alpha val="43137"/>
                    </a:srgbClr>
                  </a:outerShdw>
                </a:effectLst>
              </a:rPr>
              <a:t>And </a:t>
            </a:r>
            <a:r>
              <a:rPr lang="en-US" sz="3600" u="sng" dirty="0">
                <a:effectLst>
                  <a:outerShdw blurRad="38100" dist="38100" dir="2700000" algn="tl">
                    <a:srgbClr val="000000">
                      <a:alpha val="43137"/>
                    </a:srgbClr>
                  </a:outerShdw>
                </a:effectLst>
              </a:rPr>
              <a:t>God said to Noah</a:t>
            </a:r>
            <a:r>
              <a:rPr lang="en-US" sz="3600" dirty="0">
                <a:effectLst>
                  <a:outerShdw blurRad="38100" dist="38100" dir="2700000" algn="tl">
                    <a:srgbClr val="000000">
                      <a:alpha val="43137"/>
                    </a:srgbClr>
                  </a:outerShdw>
                </a:effectLst>
              </a:rPr>
              <a:t>, “The end of all flesh has come before Me, for the earth is filled with violence through them; and behold, I will destroy them with the earth. </a:t>
            </a:r>
            <a:r>
              <a:rPr lang="en-US" sz="3600" baseline="30000" dirty="0">
                <a:effectLst>
                  <a:outerShdw blurRad="38100" dist="38100" dir="2700000" algn="tl">
                    <a:srgbClr val="000000">
                      <a:alpha val="43137"/>
                    </a:srgbClr>
                  </a:outerShdw>
                </a:effectLst>
              </a:rPr>
              <a:t>14(a) </a:t>
            </a:r>
            <a:r>
              <a:rPr lang="en-US" sz="3600" u="sng" dirty="0">
                <a:effectLst>
                  <a:outerShdw blurRad="38100" dist="38100" dir="2700000" algn="tl">
                    <a:srgbClr val="000000">
                      <a:alpha val="43137"/>
                    </a:srgbClr>
                  </a:outerShdw>
                </a:effectLst>
              </a:rPr>
              <a:t>Make yourself an ark of gopherwood</a:t>
            </a:r>
            <a:r>
              <a:rPr lang="en-US"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48663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sky with white clouds&#10;&#10;Description automatically generated with medium confidence">
            <a:extLst>
              <a:ext uri="{FF2B5EF4-FFF2-40B4-BE49-F238E27FC236}">
                <a16:creationId xmlns:a16="http://schemas.microsoft.com/office/drawing/2014/main" id="{CF45CD1A-87A4-B184-1E31-3FFC2A81C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7200"/>
            <a:ext cx="8229600" cy="6019800"/>
          </a:xfrm>
          <a:effectLst>
            <a:glow rad="127000">
              <a:schemeClr val="bg1">
                <a:lumMod val="50000"/>
              </a:schemeClr>
            </a:glow>
          </a:effectLst>
        </p:spPr>
        <p:txBody>
          <a:bodyPr anchor="ctr"/>
          <a:lstStyle/>
          <a:p>
            <a:r>
              <a:rPr lang="en-US" sz="5400" b="1" dirty="0">
                <a:solidFill>
                  <a:srgbClr val="002060"/>
                </a:solidFill>
                <a:effectLst>
                  <a:glow rad="127000">
                    <a:schemeClr val="tx1">
                      <a:alpha val="49000"/>
                    </a:schemeClr>
                  </a:glow>
                  <a:outerShdw blurRad="38100" dist="38100" dir="2700000" algn="tl">
                    <a:srgbClr val="000000"/>
                  </a:outerShdw>
                </a:effectLst>
              </a:rPr>
              <a:t>Sometimes faith will make you look foolish; </a:t>
            </a:r>
          </a:p>
        </p:txBody>
      </p:sp>
    </p:spTree>
    <p:extLst>
      <p:ext uri="{BB962C8B-B14F-4D97-AF65-F5344CB8AC3E}">
        <p14:creationId xmlns:p14="http://schemas.microsoft.com/office/powerpoint/2010/main" val="2100414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hydrozoan&#10;&#10;Description automatically generated">
            <a:extLst>
              <a:ext uri="{FF2B5EF4-FFF2-40B4-BE49-F238E27FC236}">
                <a16:creationId xmlns:a16="http://schemas.microsoft.com/office/drawing/2014/main" id="{83430BB5-0C48-19DB-051E-B657BE14F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 y="0"/>
            <a:ext cx="9148953" cy="6858000"/>
          </a:xfrm>
          <a:prstGeom prst="rect">
            <a:avLst/>
          </a:prstGeom>
        </p:spPr>
      </p:pic>
      <p:sp>
        <p:nvSpPr>
          <p:cNvPr id="4" name="Title 3">
            <a:extLst>
              <a:ext uri="{FF2B5EF4-FFF2-40B4-BE49-F238E27FC236}">
                <a16:creationId xmlns:a16="http://schemas.microsoft.com/office/drawing/2014/main" id="{BD7490C6-023F-650C-E284-27CEFE32AD5C}"/>
              </a:ext>
            </a:extLst>
          </p:cNvPr>
          <p:cNvSpPr>
            <a:spLocks noGrp="1"/>
          </p:cNvSpPr>
          <p:nvPr>
            <p:ph type="title"/>
          </p:nvPr>
        </p:nvSpPr>
        <p:spPr>
          <a:xfrm>
            <a:off x="457200" y="277813"/>
            <a:ext cx="8229600" cy="2465387"/>
          </a:xfrm>
        </p:spPr>
        <p:txBody>
          <a:bodyPr/>
          <a:lstStyle/>
          <a:p>
            <a:r>
              <a:rPr lang="en-US" sz="5400" b="1" dirty="0">
                <a:solidFill>
                  <a:srgbClr val="C00000"/>
                </a:solidFill>
                <a:effectLst>
                  <a:glow rad="127000">
                    <a:schemeClr val="tx1">
                      <a:alpha val="49000"/>
                    </a:schemeClr>
                  </a:glow>
                </a:effectLst>
              </a:rPr>
              <a:t>until it starts to rain.  </a:t>
            </a:r>
            <a:br>
              <a:rPr lang="en-US" sz="4400" b="1" dirty="0">
                <a:solidFill>
                  <a:srgbClr val="C00000"/>
                </a:solidFill>
                <a:effectLst>
                  <a:glow rad="127000">
                    <a:schemeClr val="tx1">
                      <a:alpha val="49000"/>
                    </a:schemeClr>
                  </a:glow>
                </a:effectLst>
              </a:rPr>
            </a:br>
            <a:r>
              <a:rPr lang="en-US" sz="4000" b="1" dirty="0">
                <a:solidFill>
                  <a:srgbClr val="C00000"/>
                </a:solidFill>
                <a:effectLst>
                  <a:glow rad="127000">
                    <a:schemeClr val="tx1">
                      <a:alpha val="49000"/>
                    </a:schemeClr>
                  </a:glow>
                </a:effectLst>
              </a:rPr>
              <a:t>- Noah </a:t>
            </a:r>
            <a:endParaRPr lang="en-US" sz="4000" dirty="0"/>
          </a:p>
        </p:txBody>
      </p:sp>
    </p:spTree>
    <p:extLst>
      <p:ext uri="{BB962C8B-B14F-4D97-AF65-F5344CB8AC3E}">
        <p14:creationId xmlns:p14="http://schemas.microsoft.com/office/powerpoint/2010/main" val="4088782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ctr"/>
          <a:lstStyle/>
          <a:p>
            <a:pPr algn="l"/>
            <a:r>
              <a:rPr lang="en-US" sz="4000" b="1" dirty="0">
                <a:solidFill>
                  <a:srgbClr val="FFFF99"/>
                </a:solidFill>
                <a:effectLst/>
                <a:latin typeface="Arial" panose="020B0604020202020204" pitchFamily="34" charset="0"/>
                <a:ea typeface="Times New Roman" panose="02020603050405020304" pitchFamily="18" charset="0"/>
              </a:rPr>
              <a:t>GOD’S TESTS WILL PROVIDE </a:t>
            </a:r>
            <a:r>
              <a:rPr lang="en-US" sz="4000" b="1" u="sng" dirty="0">
                <a:solidFill>
                  <a:srgbClr val="FFFF99"/>
                </a:solidFill>
                <a:effectLst/>
                <a:latin typeface="Arial" panose="020B0604020202020204" pitchFamily="34" charset="0"/>
                <a:ea typeface="Times New Roman" panose="02020603050405020304" pitchFamily="18" charset="0"/>
              </a:rPr>
              <a:t>NEW CHALLENGES</a:t>
            </a:r>
            <a:r>
              <a:rPr lang="en-US" sz="4000" b="1" dirty="0">
                <a:solidFill>
                  <a:srgbClr val="FFFF99"/>
                </a:solidFill>
                <a:effectLst/>
                <a:latin typeface="Arial" panose="020B0604020202020204" pitchFamily="34" charset="0"/>
                <a:ea typeface="Times New Roman" panose="02020603050405020304" pitchFamily="18" charset="0"/>
              </a:rPr>
              <a:t> FOR US TO OVERCOME.</a:t>
            </a:r>
            <a:endParaRPr lang="en-US" sz="4000" b="1" dirty="0">
              <a:solidFill>
                <a:srgbClr val="FFFF99"/>
              </a:solidFill>
            </a:endParaRPr>
          </a:p>
        </p:txBody>
      </p:sp>
    </p:spTree>
    <p:extLst>
      <p:ext uri="{BB962C8B-B14F-4D97-AF65-F5344CB8AC3E}">
        <p14:creationId xmlns:p14="http://schemas.microsoft.com/office/powerpoint/2010/main" val="27469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t"/>
          <a:lstStyle/>
          <a:p>
            <a:pPr algn="l"/>
            <a:r>
              <a:rPr lang="en-US" sz="3600" b="1" dirty="0">
                <a:solidFill>
                  <a:srgbClr val="FFFF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Abraham</a:t>
            </a:r>
            <a: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Genesis 22:1-2</a:t>
            </a:r>
            <a:b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Now it came to pass after these things that </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God tested Abraham</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and said to him, “Abraham!”  And he said, “Here I am.”  Then He said, “</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Take now</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your son, </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your only </a:t>
            </a:r>
            <a:r>
              <a:rPr lang="en-US" sz="3600" i="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son</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Isaac</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whom you love</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and </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go</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to the land of Moriah, and </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offer him there as a burnt offering</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one of the mountains of which I shall tell you.”</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0084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847EE7-AFEA-B8D6-3099-A382127F9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2228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ctr"/>
          <a:lstStyle/>
          <a:p>
            <a:pPr algn="l"/>
            <a:r>
              <a:rPr lang="en-US" sz="4000" b="1" dirty="0">
                <a:solidFill>
                  <a:srgbClr val="FFFF99"/>
                </a:solidFill>
                <a:effectLst/>
                <a:latin typeface="Arial" panose="020B0604020202020204" pitchFamily="34" charset="0"/>
                <a:ea typeface="Times New Roman" panose="02020603050405020304" pitchFamily="18" charset="0"/>
              </a:rPr>
              <a:t>GOD’S TESTS WILL REVEAL WHAT WE </a:t>
            </a:r>
            <a:r>
              <a:rPr lang="en-US" sz="4000" b="1" u="sng" dirty="0">
                <a:solidFill>
                  <a:srgbClr val="FFFF99"/>
                </a:solidFill>
                <a:effectLst/>
                <a:latin typeface="Arial" panose="020B0604020202020204" pitchFamily="34" charset="0"/>
                <a:ea typeface="Times New Roman" panose="02020603050405020304" pitchFamily="18" charset="0"/>
              </a:rPr>
              <a:t>VALUE MOST</a:t>
            </a:r>
            <a:r>
              <a:rPr lang="en-US" sz="4000" b="1" dirty="0">
                <a:solidFill>
                  <a:srgbClr val="FFFF99"/>
                </a:solidFill>
                <a:effectLst/>
                <a:latin typeface="Arial" panose="020B0604020202020204" pitchFamily="34" charset="0"/>
                <a:ea typeface="Times New Roman" panose="02020603050405020304" pitchFamily="18" charset="0"/>
              </a:rPr>
              <a:t> IN OUR LIVES.</a:t>
            </a:r>
            <a:endParaRPr lang="en-US" sz="4000" b="1" dirty="0">
              <a:solidFill>
                <a:srgbClr val="FFFF99"/>
              </a:solidFill>
            </a:endParaRPr>
          </a:p>
        </p:txBody>
      </p:sp>
    </p:spTree>
    <p:extLst>
      <p:ext uri="{BB962C8B-B14F-4D97-AF65-F5344CB8AC3E}">
        <p14:creationId xmlns:p14="http://schemas.microsoft.com/office/powerpoint/2010/main" val="2141485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t"/>
          <a:lstStyle/>
          <a:p>
            <a:pPr algn="l"/>
            <a:r>
              <a:rPr lang="en-US" sz="3600" b="1" dirty="0">
                <a:solidFill>
                  <a:srgbClr val="FFFF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Stephen</a:t>
            </a:r>
            <a: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Acts 7:7:55-56, 59-60</a:t>
            </a:r>
            <a:b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en-US" sz="3600" baseline="30000" dirty="0">
                <a:effectLst>
                  <a:outerShdw blurRad="38100" dist="38100" dir="2700000" algn="tl">
                    <a:srgbClr val="000000">
                      <a:alpha val="43137"/>
                    </a:srgbClr>
                  </a:outerShdw>
                </a:effectLst>
                <a:latin typeface="+mn-lt"/>
                <a:ea typeface="Times New Roman" panose="02020603050405020304" pitchFamily="18" charset="0"/>
              </a:rPr>
              <a:t>55 </a:t>
            </a:r>
            <a:r>
              <a:rPr lang="en-US" sz="3600" dirty="0">
                <a:effectLst>
                  <a:outerShdw blurRad="38100" dist="38100" dir="2700000" algn="tl">
                    <a:srgbClr val="000000">
                      <a:alpha val="43137"/>
                    </a:srgbClr>
                  </a:outerShdw>
                </a:effectLst>
                <a:latin typeface="+mn-lt"/>
                <a:ea typeface="Times New Roman" panose="02020603050405020304" pitchFamily="18" charset="0"/>
              </a:rPr>
              <a:t>But he, being full of the Holy Spirit, gazed into heaven and saw the glory of God, and Jesus standing at the right hand of God, </a:t>
            </a:r>
            <a:r>
              <a:rPr lang="en-US" sz="3600" baseline="30000" dirty="0">
                <a:effectLst>
                  <a:outerShdw blurRad="38100" dist="38100" dir="2700000" algn="tl">
                    <a:srgbClr val="000000">
                      <a:alpha val="43137"/>
                    </a:srgbClr>
                  </a:outerShdw>
                </a:effectLst>
                <a:latin typeface="+mn-lt"/>
              </a:rPr>
              <a:t>56 </a:t>
            </a:r>
            <a:r>
              <a:rPr lang="en-US" sz="3600" dirty="0">
                <a:effectLst>
                  <a:outerShdw blurRad="38100" dist="38100" dir="2700000" algn="tl">
                    <a:srgbClr val="000000">
                      <a:alpha val="43137"/>
                    </a:srgbClr>
                  </a:outerShdw>
                </a:effectLst>
                <a:latin typeface="+mn-lt"/>
                <a:ea typeface="Times New Roman" panose="02020603050405020304" pitchFamily="18" charset="0"/>
              </a:rPr>
              <a:t>and said, “</a:t>
            </a:r>
            <a:r>
              <a:rPr lang="en-US" sz="3600" u="sng" dirty="0">
                <a:effectLst>
                  <a:outerShdw blurRad="38100" dist="38100" dir="2700000" algn="tl">
                    <a:srgbClr val="000000">
                      <a:alpha val="43137"/>
                    </a:srgbClr>
                  </a:outerShdw>
                </a:effectLst>
                <a:latin typeface="+mn-lt"/>
                <a:ea typeface="Times New Roman" panose="02020603050405020304" pitchFamily="18" charset="0"/>
              </a:rPr>
              <a:t>Look!  I see the heavens open and Son of man standing at the right hand of God</a:t>
            </a:r>
            <a:r>
              <a:rPr lang="en-US" sz="3600" dirty="0">
                <a:effectLst>
                  <a:outerShdw blurRad="38100" dist="38100" dir="2700000" algn="tl">
                    <a:srgbClr val="000000">
                      <a:alpha val="43137"/>
                    </a:srgbClr>
                  </a:outerShdw>
                </a:effectLst>
                <a:latin typeface="+mn-lt"/>
                <a:ea typeface="Times New Roman" panose="02020603050405020304" pitchFamily="18" charset="0"/>
              </a:rPr>
              <a:t>!”  </a:t>
            </a:r>
            <a:r>
              <a:rPr lang="en-US" sz="3600" baseline="30000" dirty="0">
                <a:effectLst>
                  <a:outerShdw blurRad="38100" dist="38100" dir="2700000" algn="tl">
                    <a:srgbClr val="000000">
                      <a:alpha val="43137"/>
                    </a:srgbClr>
                  </a:outerShdw>
                </a:effectLst>
                <a:latin typeface="+mn-lt"/>
                <a:ea typeface="Times New Roman" panose="02020603050405020304" pitchFamily="18" charset="0"/>
              </a:rPr>
              <a:t>59 </a:t>
            </a:r>
            <a:r>
              <a:rPr lang="en-US" sz="3600" dirty="0">
                <a:effectLst>
                  <a:outerShdw blurRad="38100" dist="38100" dir="2700000" algn="tl">
                    <a:srgbClr val="000000">
                      <a:alpha val="43137"/>
                    </a:srgbClr>
                  </a:outerShdw>
                </a:effectLst>
                <a:latin typeface="+mn-lt"/>
                <a:ea typeface="Times New Roman" panose="02020603050405020304" pitchFamily="18" charset="0"/>
              </a:rPr>
              <a:t> And </a:t>
            </a:r>
            <a:r>
              <a:rPr lang="en-US" sz="3600" u="sng" dirty="0">
                <a:effectLst>
                  <a:outerShdw blurRad="38100" dist="38100" dir="2700000" algn="tl">
                    <a:srgbClr val="000000">
                      <a:alpha val="43137"/>
                    </a:srgbClr>
                  </a:outerShdw>
                </a:effectLst>
                <a:latin typeface="+mn-lt"/>
                <a:ea typeface="Times New Roman" panose="02020603050405020304" pitchFamily="18" charset="0"/>
              </a:rPr>
              <a:t>they stoned Stephen</a:t>
            </a:r>
            <a:r>
              <a:rPr lang="en-US" sz="3600" dirty="0">
                <a:effectLst>
                  <a:outerShdw blurRad="38100" dist="38100" dir="2700000" algn="tl">
                    <a:srgbClr val="000000">
                      <a:alpha val="43137"/>
                    </a:srgbClr>
                  </a:outerShdw>
                </a:effectLst>
                <a:latin typeface="+mn-lt"/>
                <a:ea typeface="Times New Roman" panose="02020603050405020304" pitchFamily="18" charset="0"/>
              </a:rPr>
              <a:t> as he was calling on God and saying, “</a:t>
            </a:r>
            <a:r>
              <a:rPr lang="en-US" sz="3600" u="sng" dirty="0">
                <a:effectLst>
                  <a:outerShdw blurRad="38100" dist="38100" dir="2700000" algn="tl">
                    <a:srgbClr val="000000">
                      <a:alpha val="43137"/>
                    </a:srgbClr>
                  </a:outerShdw>
                </a:effectLst>
                <a:latin typeface="+mn-lt"/>
                <a:ea typeface="Times New Roman" panose="02020603050405020304" pitchFamily="18" charset="0"/>
              </a:rPr>
              <a:t>Lord Jesus, receive my spirit</a:t>
            </a:r>
            <a:r>
              <a:rPr lang="en-US" sz="3600" dirty="0">
                <a:effectLst>
                  <a:outerShdw blurRad="38100" dist="38100" dir="2700000" algn="tl">
                    <a:srgbClr val="000000">
                      <a:alpha val="43137"/>
                    </a:srgbClr>
                  </a:outerShdw>
                </a:effectLst>
                <a:latin typeface="+mn-lt"/>
                <a:ea typeface="Times New Roman" panose="02020603050405020304" pitchFamily="18" charset="0"/>
              </a:rPr>
              <a:t>.”  </a:t>
            </a:r>
            <a:r>
              <a:rPr lang="en-US" sz="3600" baseline="30000" dirty="0">
                <a:effectLst>
                  <a:outerShdw blurRad="38100" dist="38100" dir="2700000" algn="tl">
                    <a:srgbClr val="000000">
                      <a:alpha val="43137"/>
                    </a:srgbClr>
                  </a:outerShdw>
                </a:effectLst>
                <a:latin typeface="+mn-lt"/>
              </a:rPr>
              <a:t>60 </a:t>
            </a:r>
            <a:r>
              <a:rPr lang="en-US" sz="3600" dirty="0">
                <a:effectLst>
                  <a:outerShdw blurRad="38100" dist="38100" dir="2700000" algn="tl">
                    <a:srgbClr val="000000">
                      <a:alpha val="43137"/>
                    </a:srgbClr>
                  </a:outerShdw>
                </a:effectLst>
                <a:latin typeface="+mn-lt"/>
                <a:ea typeface="Times New Roman" panose="02020603050405020304" pitchFamily="18" charset="0"/>
              </a:rPr>
              <a:t> Then he knelt</a:t>
            </a:r>
            <a:endParaRPr lang="en-US" sz="36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47030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t"/>
          <a:lstStyle/>
          <a:p>
            <a:pPr algn="l"/>
            <a:r>
              <a:rPr lang="en-US" sz="4000" b="1" dirty="0">
                <a:solidFill>
                  <a:srgbClr val="FFFF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Stephen</a:t>
            </a:r>
            <a: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Acts 7:55-56, 59-60</a:t>
            </a:r>
            <a:b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en-US" sz="3600" dirty="0">
                <a:effectLst>
                  <a:outerShdw blurRad="38100" dist="38100" dir="2700000" algn="tl">
                    <a:srgbClr val="000000">
                      <a:alpha val="43137"/>
                    </a:srgbClr>
                  </a:outerShdw>
                </a:effectLst>
                <a:latin typeface="+mn-lt"/>
                <a:ea typeface="Times New Roman" panose="02020603050405020304" pitchFamily="18" charset="0"/>
              </a:rPr>
              <a:t>down and cried out with a loud voice, “</a:t>
            </a:r>
            <a:r>
              <a:rPr lang="en-US" sz="3600" u="sng" dirty="0">
                <a:effectLst>
                  <a:outerShdw blurRad="38100" dist="38100" dir="2700000" algn="tl">
                    <a:srgbClr val="000000">
                      <a:alpha val="43137"/>
                    </a:srgbClr>
                  </a:outerShdw>
                </a:effectLst>
                <a:latin typeface="+mn-lt"/>
                <a:ea typeface="Times New Roman" panose="02020603050405020304" pitchFamily="18" charset="0"/>
              </a:rPr>
              <a:t>Lord, do not charge them with this sin</a:t>
            </a:r>
            <a:r>
              <a:rPr lang="en-US" sz="3600" dirty="0">
                <a:effectLst>
                  <a:outerShdw blurRad="38100" dist="38100" dir="2700000" algn="tl">
                    <a:srgbClr val="000000">
                      <a:alpha val="43137"/>
                    </a:srgbClr>
                  </a:outerShdw>
                </a:effectLst>
                <a:latin typeface="+mn-lt"/>
                <a:ea typeface="Times New Roman" panose="02020603050405020304" pitchFamily="18" charset="0"/>
              </a:rPr>
              <a:t>.”  And when he had said this, he fell asleep.</a:t>
            </a:r>
            <a:endParaRPr lang="en-US" sz="36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5237586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eople, dressed&#10;&#10;Description automatically generated">
            <a:extLst>
              <a:ext uri="{FF2B5EF4-FFF2-40B4-BE49-F238E27FC236}">
                <a16:creationId xmlns:a16="http://schemas.microsoft.com/office/drawing/2014/main" id="{FA09DB41-3471-C823-91A3-1253C5EC5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99"/>
            <a:ext cx="9144000" cy="6934199"/>
          </a:xfrm>
          <a:prstGeom prst="rect">
            <a:avLst/>
          </a:prstGeom>
        </p:spPr>
      </p:pic>
    </p:spTree>
    <p:extLst>
      <p:ext uri="{BB962C8B-B14F-4D97-AF65-F5344CB8AC3E}">
        <p14:creationId xmlns:p14="http://schemas.microsoft.com/office/powerpoint/2010/main" val="24977578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4786"/>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ctr"/>
          <a:lstStyle/>
          <a:p>
            <a:pPr marL="0" marR="0">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What about the tests</a:t>
            </a:r>
            <a:br>
              <a:rPr lang="en-US" sz="40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Job endured?</a:t>
            </a:r>
            <a:endParaRPr lang="en-US" sz="4000"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822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t"/>
          <a:lstStyle/>
          <a:p>
            <a:pPr algn="l"/>
            <a:r>
              <a:rPr lang="en-US" sz="3600" b="1" dirty="0">
                <a:solidFill>
                  <a:srgbClr val="FFFF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Job</a:t>
            </a:r>
            <a: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Job 1:8 (The first time)</a:t>
            </a:r>
            <a:b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en-US" sz="3600" dirty="0">
                <a:effectLst>
                  <a:outerShdw blurRad="38100" dist="38100" dir="2700000" algn="tl">
                    <a:srgbClr val="000000">
                      <a:alpha val="43137"/>
                    </a:srgbClr>
                  </a:outerShdw>
                </a:effectLst>
              </a:rPr>
              <a:t>Then 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said to Satan, “</a:t>
            </a:r>
            <a:r>
              <a:rPr lang="en-US" sz="3600" u="sng" dirty="0">
                <a:effectLst>
                  <a:outerShdw blurRad="38100" dist="38100" dir="2700000" algn="tl">
                    <a:srgbClr val="000000">
                      <a:alpha val="43137"/>
                    </a:srgbClr>
                  </a:outerShdw>
                </a:effectLst>
              </a:rPr>
              <a:t>Have you considered My servant Job</a:t>
            </a:r>
            <a:r>
              <a:rPr lang="en-US" sz="3600" dirty="0">
                <a:effectLst>
                  <a:outerShdw blurRad="38100" dist="38100" dir="2700000" algn="tl">
                    <a:srgbClr val="000000">
                      <a:alpha val="43137"/>
                    </a:srgbClr>
                  </a:outerShdw>
                </a:effectLst>
              </a:rPr>
              <a:t>, that </a:t>
            </a:r>
            <a:r>
              <a:rPr lang="en-US" sz="3600" i="1" dirty="0">
                <a:effectLst>
                  <a:outerShdw blurRad="38100" dist="38100" dir="2700000" algn="tl">
                    <a:srgbClr val="000000">
                      <a:alpha val="43137"/>
                    </a:srgbClr>
                  </a:outerShdw>
                </a:effectLst>
              </a:rPr>
              <a:t>there is</a:t>
            </a:r>
            <a:r>
              <a:rPr lang="en-US" sz="3600" dirty="0">
                <a:effectLst>
                  <a:outerShdw blurRad="38100" dist="38100" dir="2700000" algn="tl">
                    <a:srgbClr val="000000">
                      <a:alpha val="43137"/>
                    </a:srgbClr>
                  </a:outerShdw>
                </a:effectLst>
              </a:rPr>
              <a:t> </a:t>
            </a:r>
            <a:r>
              <a:rPr lang="en-US" sz="3600" u="sng" dirty="0">
                <a:effectLst>
                  <a:outerShdw blurRad="38100" dist="38100" dir="2700000" algn="tl">
                    <a:srgbClr val="000000">
                      <a:alpha val="43137"/>
                    </a:srgbClr>
                  </a:outerShdw>
                </a:effectLst>
              </a:rPr>
              <a:t>none like him on the earth</a:t>
            </a:r>
            <a:r>
              <a:rPr lang="en-US" sz="3600" dirty="0">
                <a:effectLst>
                  <a:outerShdw blurRad="38100" dist="38100" dir="2700000" algn="tl">
                    <a:srgbClr val="000000">
                      <a:alpha val="43137"/>
                    </a:srgbClr>
                  </a:outerShdw>
                </a:effectLst>
              </a:rPr>
              <a:t>, a blameless and upright man, one who fears God and shuns evil?”</a:t>
            </a:r>
            <a:endParaRPr lang="en-US" sz="36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771785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t"/>
          <a:lstStyle/>
          <a:p>
            <a:pPr algn="l"/>
            <a:r>
              <a:rPr lang="en-US" sz="3600" b="1" dirty="0">
                <a:solidFill>
                  <a:srgbClr val="FFFF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Job</a:t>
            </a:r>
            <a: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Job 2:3 (The second time)</a:t>
            </a:r>
            <a:b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en-US" sz="3600" dirty="0"/>
              <a:t>Then the </a:t>
            </a:r>
            <a:r>
              <a:rPr lang="en-US" sz="3600" cap="small" dirty="0">
                <a:effectLst/>
              </a:rPr>
              <a:t>Lord</a:t>
            </a:r>
            <a:r>
              <a:rPr lang="en-US" sz="3600" dirty="0"/>
              <a:t> said to Satan, “</a:t>
            </a:r>
            <a:r>
              <a:rPr lang="en-US" sz="3600" u="sng" dirty="0"/>
              <a:t>Have you considered My servant Job</a:t>
            </a:r>
            <a:r>
              <a:rPr lang="en-US" sz="3600" dirty="0"/>
              <a:t>, that </a:t>
            </a:r>
            <a:r>
              <a:rPr lang="en-US" sz="3600" i="1" u="sng" dirty="0"/>
              <a:t>there is</a:t>
            </a:r>
            <a:r>
              <a:rPr lang="en-US" sz="3600" u="sng" dirty="0"/>
              <a:t> none like him on the earth</a:t>
            </a:r>
            <a:r>
              <a:rPr lang="en-US" sz="3600" dirty="0"/>
              <a:t>, a blameless and upright man, one who fears God and shuns evil?  And still </a:t>
            </a:r>
            <a:r>
              <a:rPr lang="en-US" sz="3600" u="sng" dirty="0"/>
              <a:t>he holds fast to his integrity</a:t>
            </a:r>
            <a:r>
              <a:rPr lang="en-US" sz="3600" dirty="0"/>
              <a:t>, although you incited Me against him, to destroy him without cause.”</a:t>
            </a:r>
            <a:endParaRPr lang="en-US" sz="3600" dirty="0">
              <a:solidFill>
                <a:schemeClr val="tx1"/>
              </a:solidFill>
              <a:latin typeface="+mn-lt"/>
            </a:endParaRPr>
          </a:p>
        </p:txBody>
      </p:sp>
    </p:spTree>
    <p:extLst>
      <p:ext uri="{BB962C8B-B14F-4D97-AF65-F5344CB8AC3E}">
        <p14:creationId xmlns:p14="http://schemas.microsoft.com/office/powerpoint/2010/main" val="21329193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a:effectLst>
            <a:glow rad="63500">
              <a:schemeClr val="accent3">
                <a:satMod val="175000"/>
                <a:alpha val="40000"/>
              </a:schemeClr>
            </a:glow>
          </a:effectLst>
        </p:spPr>
        <p:txBody>
          <a:bodyPr anchor="t"/>
          <a:lstStyle/>
          <a:p>
            <a:pPr algn="l"/>
            <a:r>
              <a:rPr lang="en-US" sz="3600" b="1" dirty="0">
                <a:solidFill>
                  <a:srgbClr val="FFFF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Job</a:t>
            </a:r>
            <a:r>
              <a:rPr lang="en-US" sz="3600"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Job 2:9-10 (Job’s wife speaks)</a:t>
            </a:r>
            <a:br>
              <a:rPr lang="en-US" sz="3600" dirty="0">
                <a:solidFill>
                  <a:schemeClr val="tx1"/>
                </a:solidFill>
                <a:effectLst/>
                <a:latin typeface="Arial" panose="020B0604020202020204" pitchFamily="34" charset="0"/>
                <a:ea typeface="Times New Roman" panose="02020603050405020304" pitchFamily="18" charset="0"/>
              </a:rPr>
            </a:br>
            <a:r>
              <a:rPr lang="en-US" sz="3600" dirty="0"/>
              <a:t>Then his wife said to him, “</a:t>
            </a:r>
            <a:r>
              <a:rPr lang="en-US" sz="3600" u="sng" dirty="0"/>
              <a:t>Do you still hold fast to your integrity</a:t>
            </a:r>
            <a:r>
              <a:rPr lang="en-US" sz="3600" dirty="0"/>
              <a:t>?  </a:t>
            </a:r>
            <a:r>
              <a:rPr lang="en-US" sz="3600" u="sng" dirty="0"/>
              <a:t>Curse God and die</a:t>
            </a:r>
            <a:r>
              <a:rPr lang="en-US" sz="3600" dirty="0"/>
              <a:t>!”</a:t>
            </a:r>
            <a:br>
              <a:rPr lang="en-US" sz="3600" dirty="0"/>
            </a:br>
            <a:br>
              <a:rPr lang="en-US" sz="3600" dirty="0"/>
            </a:br>
            <a:r>
              <a:rPr lang="en-US" sz="3600" dirty="0"/>
              <a:t>But he said to her, “You speak as one of the foolish women speaks.  </a:t>
            </a:r>
            <a:r>
              <a:rPr lang="en-US" sz="3600" u="sng" dirty="0"/>
              <a:t>Shall we indeed accept good from God</a:t>
            </a:r>
            <a:r>
              <a:rPr lang="en-US" sz="3600" dirty="0"/>
              <a:t>, and </a:t>
            </a:r>
            <a:r>
              <a:rPr lang="en-US" sz="3600" u="sng" dirty="0"/>
              <a:t>shall we not accept adversity</a:t>
            </a:r>
            <a:r>
              <a:rPr lang="en-US" sz="3600" dirty="0"/>
              <a:t>?”  In all this Job did not sin with his lips.</a:t>
            </a:r>
            <a:endParaRPr lang="en-US" sz="3600" dirty="0">
              <a:solidFill>
                <a:schemeClr val="tx1"/>
              </a:solidFill>
              <a:latin typeface="+mn-lt"/>
            </a:endParaRPr>
          </a:p>
        </p:txBody>
      </p:sp>
    </p:spTree>
    <p:extLst>
      <p:ext uri="{BB962C8B-B14F-4D97-AF65-F5344CB8AC3E}">
        <p14:creationId xmlns:p14="http://schemas.microsoft.com/office/powerpoint/2010/main" val="317060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9" y="0"/>
            <a:ext cx="9188355" cy="6884158"/>
          </a:xfrm>
          <a:prstGeom prst="rect">
            <a:avLst/>
          </a:prstGeom>
          <a:solidFill>
            <a:srgbClr val="00070C"/>
          </a:solidFill>
        </p:spPr>
      </p:pic>
      <p:sp>
        <p:nvSpPr>
          <p:cNvPr id="2" name="Title 1"/>
          <p:cNvSpPr>
            <a:spLocks noGrp="1"/>
          </p:cNvSpPr>
          <p:nvPr>
            <p:ph type="title"/>
          </p:nvPr>
        </p:nvSpPr>
        <p:spPr>
          <a:xfrm>
            <a:off x="457200" y="457200"/>
            <a:ext cx="8229600" cy="6019800"/>
          </a:xfrm>
        </p:spPr>
        <p:txBody>
          <a:bodyPr anchor="ctr"/>
          <a:lstStyle/>
          <a:p>
            <a:pPr algn="l"/>
            <a:r>
              <a:rPr lang="en-US" sz="3600" b="1" dirty="0">
                <a:solidFill>
                  <a:schemeClr val="tx1"/>
                </a:solidFill>
                <a:effectLst/>
                <a:latin typeface="Arial" panose="020B0604020202020204" pitchFamily="34" charset="0"/>
                <a:ea typeface="Times New Roman" panose="02020603050405020304" pitchFamily="18" charset="0"/>
              </a:rPr>
              <a:t>James 5:11</a:t>
            </a:r>
            <a:br>
              <a:rPr lang="en-US" sz="3600" b="1" dirty="0"/>
            </a:br>
            <a:r>
              <a:rPr lang="en-US" sz="1400" b="1" dirty="0"/>
              <a:t> </a:t>
            </a:r>
            <a:br>
              <a:rPr lang="en-US" sz="3600" b="1" dirty="0"/>
            </a:br>
            <a:r>
              <a:rPr lang="en-US" sz="3600" dirty="0"/>
              <a:t>Indeed we count them blessed who endure.  </a:t>
            </a:r>
            <a:r>
              <a:rPr lang="en-US" sz="3600" u="sng" dirty="0"/>
              <a:t>You have heard</a:t>
            </a:r>
            <a:r>
              <a:rPr lang="en-US" sz="3600" dirty="0"/>
              <a:t> of the perseverance of Job </a:t>
            </a:r>
            <a:r>
              <a:rPr lang="en-US" sz="3600" u="sng" dirty="0"/>
              <a:t>and seen</a:t>
            </a:r>
            <a:r>
              <a:rPr lang="en-US" sz="3600" dirty="0"/>
              <a:t> the end </a:t>
            </a:r>
            <a:r>
              <a:rPr lang="en-US" sz="3600" i="1" dirty="0"/>
              <a:t>intended by</a:t>
            </a:r>
            <a:r>
              <a:rPr lang="en-US" sz="3600" dirty="0"/>
              <a:t> the Lord— that </a:t>
            </a:r>
            <a:r>
              <a:rPr lang="en-US" sz="3600" u="sng" dirty="0"/>
              <a:t>the Lord is very compassionate and merciful</a:t>
            </a:r>
            <a:r>
              <a:rPr lang="en-US" sz="3600" dirty="0"/>
              <a:t>.</a:t>
            </a:r>
            <a:endParaRPr lang="en-US" sz="3600" dirty="0">
              <a:solidFill>
                <a:schemeClr val="tx1"/>
              </a:solidFill>
            </a:endParaRPr>
          </a:p>
        </p:txBody>
      </p:sp>
    </p:spTree>
    <p:extLst>
      <p:ext uri="{BB962C8B-B14F-4D97-AF65-F5344CB8AC3E}">
        <p14:creationId xmlns:p14="http://schemas.microsoft.com/office/powerpoint/2010/main" val="33128261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4786"/>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ctr"/>
          <a:lstStyle/>
          <a:p>
            <a:pPr marL="0" marR="0">
              <a:spcBef>
                <a:spcPts val="0"/>
              </a:spcBef>
              <a:spcAft>
                <a:spcPts val="0"/>
              </a:spcAft>
            </a:pPr>
            <a:r>
              <a:rPr lang="en-US" sz="4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Have you ever thought about …</a:t>
            </a:r>
            <a:endParaRPr lang="en-US" sz="4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759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4786"/>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ctr"/>
          <a:lstStyle/>
          <a:p>
            <a:pPr marL="0" marR="0">
              <a:spcBef>
                <a:spcPts val="0"/>
              </a:spcBef>
              <a:spcAft>
                <a:spcPts val="0"/>
              </a:spcAft>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Satan striking Job with boils</a:t>
            </a:r>
            <a:br>
              <a:rPr lang="en-US" sz="4000" b="1" dirty="0">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and the impact that COVID</a:t>
            </a:r>
            <a:br>
              <a:rPr lang="en-US" sz="4000" b="1" dirty="0">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has on us today?</a:t>
            </a:r>
            <a:br>
              <a:rPr lang="en-US" sz="4000" b="1" dirty="0">
                <a:effectLst/>
                <a:latin typeface="Arial" panose="020B0604020202020204" pitchFamily="34" charset="0"/>
                <a:ea typeface="Times New Roman" panose="02020603050405020304" pitchFamily="18" charset="0"/>
                <a:cs typeface="Times New Roman" panose="02020603050405020304" pitchFamily="18" charset="0"/>
              </a:rPr>
            </a:br>
            <a:br>
              <a:rPr lang="en-US" sz="4000" b="1" dirty="0">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Different, but similar in the way they both effect the flesh.  And some are letting COVID effect their service and worship to God.</a:t>
            </a:r>
            <a:endParaRPr lang="en-US" sz="4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0097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9" y="0"/>
            <a:ext cx="9188355" cy="6884158"/>
          </a:xfrm>
          <a:prstGeom prst="rect">
            <a:avLst/>
          </a:prstGeom>
          <a:solidFill>
            <a:srgbClr val="00070C"/>
          </a:solidFill>
        </p:spPr>
      </p:pic>
      <p:sp>
        <p:nvSpPr>
          <p:cNvPr id="2" name="Title 1"/>
          <p:cNvSpPr>
            <a:spLocks noGrp="1"/>
          </p:cNvSpPr>
          <p:nvPr>
            <p:ph type="title"/>
          </p:nvPr>
        </p:nvSpPr>
        <p:spPr>
          <a:xfrm>
            <a:off x="457200" y="457200"/>
            <a:ext cx="8229600" cy="6019800"/>
          </a:xfrm>
        </p:spPr>
        <p:txBody>
          <a:bodyPr anchor="ctr"/>
          <a:lstStyle/>
          <a:p>
            <a:pPr algn="l"/>
            <a:r>
              <a:rPr lang="en-US" sz="3600" b="1" dirty="0">
                <a:solidFill>
                  <a:schemeClr val="tx1"/>
                </a:solidFill>
                <a:effectLst/>
                <a:latin typeface="Arial" panose="020B0604020202020204" pitchFamily="34" charset="0"/>
                <a:ea typeface="Times New Roman" panose="02020603050405020304" pitchFamily="18" charset="0"/>
              </a:rPr>
              <a:t>Hebrews 11:35(b)-38</a:t>
            </a:r>
            <a:br>
              <a:rPr lang="en-US" sz="3600" b="1" dirty="0"/>
            </a:br>
            <a:r>
              <a:rPr lang="en-US" sz="1400" b="1" dirty="0"/>
              <a:t> </a:t>
            </a:r>
            <a:br>
              <a:rPr lang="en-US" sz="3600" b="1" dirty="0"/>
            </a:br>
            <a:r>
              <a:rPr lang="en-US" sz="3600" b="1" dirty="0"/>
              <a:t>… </a:t>
            </a:r>
            <a:r>
              <a:rPr lang="en-US" sz="3600" dirty="0"/>
              <a:t>Others were tortured … trials of </a:t>
            </a:r>
            <a:r>
              <a:rPr lang="en-US" sz="3600" dirty="0" err="1"/>
              <a:t>mockings</a:t>
            </a:r>
            <a:r>
              <a:rPr lang="en-US" sz="3600" dirty="0"/>
              <a:t> and </a:t>
            </a:r>
            <a:r>
              <a:rPr lang="en-US" sz="3600" dirty="0" err="1"/>
              <a:t>scourgings</a:t>
            </a:r>
            <a:r>
              <a:rPr lang="en-US" sz="3600" dirty="0"/>
              <a:t> … of chains and imprisonment … stoned … sawn in two … tempted … slain with the sword … wandered about in sheepskins and goatskins … destitute … afflicted … tormented — </a:t>
            </a:r>
            <a:r>
              <a:rPr lang="en-US" sz="3600" baseline="30000" dirty="0"/>
              <a:t>38 </a:t>
            </a:r>
            <a:r>
              <a:rPr lang="en-US" sz="3600" u="sng" dirty="0"/>
              <a:t>of whom the world was not worthy</a:t>
            </a:r>
            <a:r>
              <a:rPr lang="en-US" sz="3600" dirty="0"/>
              <a:t>.  They wandered in deserts and mountains, </a:t>
            </a:r>
            <a:r>
              <a:rPr lang="en-US" sz="3600" i="1" dirty="0"/>
              <a:t>in</a:t>
            </a:r>
            <a:r>
              <a:rPr lang="en-US" sz="3600" dirty="0"/>
              <a:t> dens and caves.</a:t>
            </a:r>
            <a:endParaRPr lang="en-US" sz="3600" dirty="0">
              <a:solidFill>
                <a:schemeClr val="tx1"/>
              </a:solidFill>
            </a:endParaRPr>
          </a:p>
        </p:txBody>
      </p:sp>
    </p:spTree>
    <p:extLst>
      <p:ext uri="{BB962C8B-B14F-4D97-AF65-F5344CB8AC3E}">
        <p14:creationId xmlns:p14="http://schemas.microsoft.com/office/powerpoint/2010/main" val="6754383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ve, clouds&#10;&#10;Description automatically generated">
            <a:extLst>
              <a:ext uri="{FF2B5EF4-FFF2-40B4-BE49-F238E27FC236}">
                <a16:creationId xmlns:a16="http://schemas.microsoft.com/office/drawing/2014/main" id="{73D397B8-D1A9-D619-FC74-18BCE051A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7" y="23388"/>
            <a:ext cx="9154427" cy="6858000"/>
          </a:xfrm>
          <a:prstGeom prst="rect">
            <a:avLst/>
          </a:prstGeom>
        </p:spPr>
      </p:pic>
      <p:sp>
        <p:nvSpPr>
          <p:cNvPr id="5" name="Title 4">
            <a:extLst>
              <a:ext uri="{FF2B5EF4-FFF2-40B4-BE49-F238E27FC236}">
                <a16:creationId xmlns:a16="http://schemas.microsoft.com/office/drawing/2014/main" id="{62CDE008-62F2-680B-01C0-A4EC329EF2C8}"/>
              </a:ext>
            </a:extLst>
          </p:cNvPr>
          <p:cNvSpPr>
            <a:spLocks noGrp="1"/>
          </p:cNvSpPr>
          <p:nvPr>
            <p:ph type="ctrTitle" idx="4294967295"/>
          </p:nvPr>
        </p:nvSpPr>
        <p:spPr>
          <a:xfrm>
            <a:off x="838200" y="381000"/>
            <a:ext cx="7620000" cy="2819400"/>
          </a:xfrm>
          <a:effectLst>
            <a:glow rad="406400">
              <a:schemeClr val="accent1">
                <a:lumMod val="40000"/>
                <a:lumOff val="60000"/>
                <a:alpha val="42000"/>
              </a:schemeClr>
            </a:glow>
          </a:effectLst>
        </p:spPr>
        <p:txBody>
          <a:bodyPr/>
          <a:lstStyle/>
          <a:p>
            <a:r>
              <a:rPr lang="en-US" b="1" dirty="0">
                <a:solidFill>
                  <a:schemeClr val="tx1"/>
                </a:solidFill>
                <a:effectLst>
                  <a:glow rad="127000">
                    <a:schemeClr val="bg1"/>
                  </a:glow>
                  <a:outerShdw blurRad="38100" dist="38100" dir="2700000" algn="tl">
                    <a:srgbClr val="000000">
                      <a:alpha val="43137"/>
                    </a:srgbClr>
                  </a:outerShdw>
                </a:effectLst>
              </a:rPr>
              <a:t>Do not pray for an easy life.</a:t>
            </a:r>
            <a:br>
              <a:rPr lang="en-US" b="1" dirty="0">
                <a:solidFill>
                  <a:schemeClr val="tx1"/>
                </a:solidFill>
                <a:effectLst>
                  <a:glow rad="127000">
                    <a:schemeClr val="bg1"/>
                  </a:glow>
                  <a:outerShdw blurRad="38100" dist="38100" dir="2700000" algn="tl">
                    <a:srgbClr val="000000">
                      <a:alpha val="43137"/>
                    </a:srgbClr>
                  </a:outerShdw>
                </a:effectLst>
              </a:rPr>
            </a:br>
            <a:r>
              <a:rPr lang="en-US" sz="2000" b="1" dirty="0">
                <a:solidFill>
                  <a:schemeClr val="tx1"/>
                </a:solidFill>
                <a:effectLst>
                  <a:glow rad="127000">
                    <a:schemeClr val="bg1"/>
                  </a:glow>
                  <a:outerShdw blurRad="38100" dist="38100" dir="2700000" algn="tl">
                    <a:srgbClr val="000000">
                      <a:alpha val="43137"/>
                    </a:srgbClr>
                  </a:outerShdw>
                </a:effectLst>
              </a:rPr>
              <a:t> </a:t>
            </a:r>
            <a:br>
              <a:rPr lang="en-US" b="1" dirty="0">
                <a:solidFill>
                  <a:schemeClr val="tx1"/>
                </a:solidFill>
              </a:rPr>
            </a:br>
            <a:r>
              <a:rPr lang="en-US" sz="4400" b="1" dirty="0">
                <a:solidFill>
                  <a:schemeClr val="tx1"/>
                </a:solidFill>
                <a:effectLst>
                  <a:glow rad="127000">
                    <a:schemeClr val="bg1"/>
                  </a:glow>
                  <a:outerShdw blurRad="38100" dist="38100" dir="2700000" algn="tl">
                    <a:srgbClr val="000000">
                      <a:alpha val="43137"/>
                    </a:srgbClr>
                  </a:outerShdw>
                </a:effectLst>
              </a:rPr>
              <a:t>Pray for the strength to endure a difficult one.</a:t>
            </a:r>
            <a:endParaRPr lang="en-US" b="1" dirty="0">
              <a:solidFill>
                <a:schemeClr val="tx1"/>
              </a:solidFill>
            </a:endParaRPr>
          </a:p>
        </p:txBody>
      </p:sp>
    </p:spTree>
    <p:extLst>
      <p:ext uri="{BB962C8B-B14F-4D97-AF65-F5344CB8AC3E}">
        <p14:creationId xmlns:p14="http://schemas.microsoft.com/office/powerpoint/2010/main" val="42489966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9" y="0"/>
            <a:ext cx="9188355" cy="6884158"/>
          </a:xfrm>
          <a:prstGeom prst="rect">
            <a:avLst/>
          </a:prstGeom>
          <a:solidFill>
            <a:srgbClr val="00070C"/>
          </a:solidFill>
        </p:spPr>
      </p:pic>
      <p:sp>
        <p:nvSpPr>
          <p:cNvPr id="2" name="Title 1"/>
          <p:cNvSpPr>
            <a:spLocks noGrp="1"/>
          </p:cNvSpPr>
          <p:nvPr>
            <p:ph type="title"/>
          </p:nvPr>
        </p:nvSpPr>
        <p:spPr>
          <a:xfrm>
            <a:off x="457200" y="457200"/>
            <a:ext cx="8229600" cy="6019800"/>
          </a:xfrm>
        </p:spPr>
        <p:txBody>
          <a:bodyPr anchor="ctr"/>
          <a:lstStyle/>
          <a:p>
            <a:pPr algn="l"/>
            <a:r>
              <a:rPr lang="en-US" sz="3600" b="1" dirty="0">
                <a:solidFill>
                  <a:schemeClr val="tx1"/>
                </a:solidFill>
                <a:effectLst/>
                <a:latin typeface="Arial" panose="020B0604020202020204" pitchFamily="34" charset="0"/>
                <a:ea typeface="Times New Roman" panose="02020603050405020304" pitchFamily="18" charset="0"/>
              </a:rPr>
              <a:t>Jeremiah 17:10</a:t>
            </a:r>
            <a:br>
              <a:rPr lang="en-US" sz="1400" b="1" dirty="0"/>
            </a:br>
            <a:br>
              <a:rPr lang="en-US" sz="1400" b="1" dirty="0"/>
            </a:br>
            <a:r>
              <a:rPr lang="en-US" sz="3600" dirty="0">
                <a:effectLst/>
                <a:latin typeface="Arial" panose="020B0604020202020204" pitchFamily="34" charset="0"/>
                <a:ea typeface="Times New Roman" panose="02020603050405020304" pitchFamily="18" charset="0"/>
              </a:rPr>
              <a:t>I, the </a:t>
            </a:r>
            <a:r>
              <a:rPr lang="en-US" sz="3600" cap="small" dirty="0">
                <a:effectLst/>
                <a:latin typeface="Arial" panose="020B0604020202020204" pitchFamily="34" charset="0"/>
                <a:ea typeface="Times New Roman" panose="02020603050405020304" pitchFamily="18" charset="0"/>
              </a:rPr>
              <a:t>Lord</a:t>
            </a:r>
            <a:r>
              <a:rPr lang="en-US" sz="3600" dirty="0">
                <a:effectLst/>
                <a:latin typeface="Arial" panose="020B0604020202020204" pitchFamily="34" charset="0"/>
                <a:ea typeface="Times New Roman" panose="02020603050405020304" pitchFamily="18" charset="0"/>
              </a:rPr>
              <a:t>, </a:t>
            </a:r>
            <a:r>
              <a:rPr lang="en-US" sz="3600" u="sng" dirty="0">
                <a:effectLst/>
                <a:latin typeface="Arial" panose="020B0604020202020204" pitchFamily="34" charset="0"/>
                <a:ea typeface="Times New Roman" panose="02020603050405020304" pitchFamily="18" charset="0"/>
              </a:rPr>
              <a:t>search the heart</a:t>
            </a:r>
            <a:r>
              <a:rPr lang="en-US" sz="3600" dirty="0">
                <a:effectLst/>
                <a:latin typeface="Arial" panose="020B0604020202020204" pitchFamily="34" charset="0"/>
                <a:ea typeface="Times New Roman" panose="02020603050405020304" pitchFamily="18" charset="0"/>
              </a:rPr>
              <a:t>, </a:t>
            </a:r>
            <a:r>
              <a:rPr lang="en-US" sz="3600" i="1" dirty="0">
                <a:effectLst/>
                <a:latin typeface="Arial" panose="020B0604020202020204" pitchFamily="34" charset="0"/>
                <a:ea typeface="Times New Roman" panose="02020603050405020304" pitchFamily="18" charset="0"/>
              </a:rPr>
              <a:t>I</a:t>
            </a:r>
            <a:r>
              <a:rPr lang="en-US" sz="3600" dirty="0">
                <a:effectLst/>
                <a:latin typeface="Arial" panose="020B0604020202020204" pitchFamily="34" charset="0"/>
                <a:ea typeface="Times New Roman" panose="02020603050405020304" pitchFamily="18" charset="0"/>
              </a:rPr>
              <a:t> </a:t>
            </a:r>
            <a:r>
              <a:rPr lang="en-US" sz="3600" u="sng" dirty="0">
                <a:effectLst/>
                <a:latin typeface="Arial" panose="020B0604020202020204" pitchFamily="34" charset="0"/>
                <a:ea typeface="Times New Roman" panose="02020603050405020304" pitchFamily="18" charset="0"/>
              </a:rPr>
              <a:t>test the mind</a:t>
            </a:r>
            <a:r>
              <a:rPr lang="en-US" sz="3600" dirty="0">
                <a:effectLst/>
                <a:latin typeface="Arial" panose="020B0604020202020204" pitchFamily="34" charset="0"/>
                <a:ea typeface="Times New Roman" panose="02020603050405020304" pitchFamily="18" charset="0"/>
              </a:rPr>
              <a:t>, even to </a:t>
            </a:r>
            <a:r>
              <a:rPr lang="en-US" sz="3600" u="sng" dirty="0">
                <a:effectLst/>
                <a:latin typeface="Arial" panose="020B0604020202020204" pitchFamily="34" charset="0"/>
                <a:ea typeface="Times New Roman" panose="02020603050405020304" pitchFamily="18" charset="0"/>
              </a:rPr>
              <a:t>give every man</a:t>
            </a:r>
            <a:r>
              <a:rPr lang="en-US" sz="3600" dirty="0">
                <a:effectLst/>
                <a:latin typeface="Arial" panose="020B0604020202020204" pitchFamily="34" charset="0"/>
                <a:ea typeface="Times New Roman" panose="02020603050405020304" pitchFamily="18" charset="0"/>
              </a:rPr>
              <a:t> </a:t>
            </a:r>
            <a:r>
              <a:rPr lang="en-US" sz="3600" u="sng" dirty="0">
                <a:effectLst/>
                <a:latin typeface="Arial" panose="020B0604020202020204" pitchFamily="34" charset="0"/>
                <a:ea typeface="Times New Roman" panose="02020603050405020304" pitchFamily="18" charset="0"/>
              </a:rPr>
              <a:t>according to his ways</a:t>
            </a:r>
            <a:r>
              <a:rPr lang="en-US" sz="3600" dirty="0">
                <a:effectLst/>
                <a:latin typeface="Arial" panose="020B0604020202020204" pitchFamily="34" charset="0"/>
                <a:ea typeface="Times New Roman" panose="02020603050405020304" pitchFamily="18" charset="0"/>
              </a:rPr>
              <a:t>, according </a:t>
            </a:r>
            <a:r>
              <a:rPr lang="en-US" sz="3600" u="sng" dirty="0">
                <a:effectLst/>
                <a:latin typeface="Arial" panose="020B0604020202020204" pitchFamily="34" charset="0"/>
                <a:ea typeface="Times New Roman" panose="02020603050405020304" pitchFamily="18" charset="0"/>
              </a:rPr>
              <a:t>to the fruit of his doings</a:t>
            </a:r>
            <a:r>
              <a:rPr lang="en-US" sz="3600" dirty="0">
                <a:effectLst/>
                <a:latin typeface="Arial" panose="020B0604020202020204" pitchFamily="34" charset="0"/>
                <a:ea typeface="Times New Roman" panose="02020603050405020304" pitchFamily="18" charset="0"/>
              </a:rPr>
              <a:t>.</a:t>
            </a:r>
            <a:endParaRPr lang="en-US" sz="3600" dirty="0">
              <a:solidFill>
                <a:schemeClr val="tx1"/>
              </a:solidFill>
            </a:endParaRPr>
          </a:p>
        </p:txBody>
      </p:sp>
    </p:spTree>
    <p:extLst>
      <p:ext uri="{BB962C8B-B14F-4D97-AF65-F5344CB8AC3E}">
        <p14:creationId xmlns:p14="http://schemas.microsoft.com/office/powerpoint/2010/main" val="33136041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4786"/>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ctr"/>
          <a:lstStyle/>
          <a:p>
            <a:pPr marL="0" marR="0">
              <a:spcBef>
                <a:spcPts val="0"/>
              </a:spcBef>
              <a:spcAft>
                <a:spcPts val="0"/>
              </a:spcAft>
            </a:pPr>
            <a:r>
              <a:rPr lang="en-US" sz="4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Remember – Five, Two, One ?</a:t>
            </a:r>
            <a:endParaRPr lang="en-US" sz="4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0915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t"/>
          <a:lstStyle/>
          <a:p>
            <a:pPr algn="l"/>
            <a:r>
              <a:rPr lang="en-US" sz="3600" b="1" dirty="0"/>
              <a:t>Matthew 25:14-15</a:t>
            </a:r>
            <a:r>
              <a:rPr lang="en-US" sz="3600" b="1" dirty="0">
                <a:effectLst/>
                <a:latin typeface="Arial" panose="020B0604020202020204" pitchFamily="34" charset="0"/>
                <a:ea typeface="Times New Roman" panose="02020603050405020304" pitchFamily="18" charset="0"/>
              </a:rPr>
              <a:t> </a:t>
            </a:r>
            <a:br>
              <a:rPr lang="en-US" sz="4000" b="1" dirty="0"/>
            </a:br>
            <a:br>
              <a:rPr lang="en-US" sz="1400" b="1" dirty="0"/>
            </a:br>
            <a:r>
              <a:rPr lang="en-US" sz="3600" dirty="0">
                <a:effectLst>
                  <a:outerShdw blurRad="38100" dist="38100" dir="2700000" algn="tl">
                    <a:srgbClr val="000000">
                      <a:alpha val="43137"/>
                    </a:srgbClr>
                  </a:outerShdw>
                </a:effectLst>
                <a:latin typeface="+mn-lt"/>
                <a:ea typeface="Times New Roman" panose="02020603050405020304" pitchFamily="18" charset="0"/>
              </a:rPr>
              <a:t>For </a:t>
            </a:r>
            <a:r>
              <a:rPr lang="en-US" sz="3600" i="1" dirty="0">
                <a:effectLst>
                  <a:outerShdw blurRad="38100" dist="38100" dir="2700000" algn="tl">
                    <a:srgbClr val="000000">
                      <a:alpha val="43137"/>
                    </a:srgbClr>
                  </a:outerShdw>
                </a:effectLst>
                <a:latin typeface="+mn-lt"/>
                <a:ea typeface="Times New Roman" panose="02020603050405020304" pitchFamily="18" charset="0"/>
              </a:rPr>
              <a:t>the kingdom of heaven is</a:t>
            </a:r>
            <a:r>
              <a:rPr lang="en-US" sz="3600" dirty="0">
                <a:effectLst>
                  <a:outerShdw blurRad="38100" dist="38100" dir="2700000" algn="tl">
                    <a:srgbClr val="000000">
                      <a:alpha val="43137"/>
                    </a:srgbClr>
                  </a:outerShdw>
                </a:effectLst>
                <a:latin typeface="+mn-lt"/>
                <a:ea typeface="Times New Roman" panose="02020603050405020304" pitchFamily="18" charset="0"/>
              </a:rPr>
              <a:t> like a man traveling to a far country, </a:t>
            </a:r>
            <a:r>
              <a:rPr lang="en-US" sz="3600" i="1" dirty="0">
                <a:effectLst>
                  <a:outerShdw blurRad="38100" dist="38100" dir="2700000" algn="tl">
                    <a:srgbClr val="000000">
                      <a:alpha val="43137"/>
                    </a:srgbClr>
                  </a:outerShdw>
                </a:effectLst>
                <a:latin typeface="+mn-lt"/>
                <a:ea typeface="Times New Roman" panose="02020603050405020304" pitchFamily="18" charset="0"/>
              </a:rPr>
              <a:t>who</a:t>
            </a:r>
            <a:r>
              <a:rPr lang="en-US" sz="3600" dirty="0">
                <a:effectLst>
                  <a:outerShdw blurRad="38100" dist="38100" dir="2700000" algn="tl">
                    <a:srgbClr val="000000">
                      <a:alpha val="43137"/>
                    </a:srgbClr>
                  </a:outerShdw>
                </a:effectLst>
                <a:latin typeface="+mn-lt"/>
                <a:ea typeface="Times New Roman" panose="02020603050405020304" pitchFamily="18" charset="0"/>
              </a:rPr>
              <a:t> called his own servants and delivered his goods to them.  And to one he gave </a:t>
            </a:r>
            <a:r>
              <a:rPr lang="en-US" sz="3600" u="sng" dirty="0">
                <a:effectLst>
                  <a:outerShdw blurRad="38100" dist="38100" dir="2700000" algn="tl">
                    <a:srgbClr val="000000">
                      <a:alpha val="43137"/>
                    </a:srgbClr>
                  </a:outerShdw>
                </a:effectLst>
                <a:latin typeface="+mn-lt"/>
                <a:ea typeface="Times New Roman" panose="02020603050405020304" pitchFamily="18" charset="0"/>
              </a:rPr>
              <a:t>five</a:t>
            </a:r>
            <a:r>
              <a:rPr lang="en-US" sz="3600" dirty="0">
                <a:effectLst>
                  <a:outerShdw blurRad="38100" dist="38100" dir="2700000" algn="tl">
                    <a:srgbClr val="000000">
                      <a:alpha val="43137"/>
                    </a:srgbClr>
                  </a:outerShdw>
                </a:effectLst>
                <a:latin typeface="+mn-lt"/>
                <a:ea typeface="Times New Roman" panose="02020603050405020304" pitchFamily="18" charset="0"/>
              </a:rPr>
              <a:t> talents, to another </a:t>
            </a:r>
            <a:r>
              <a:rPr lang="en-US" sz="3600" u="sng" dirty="0">
                <a:effectLst>
                  <a:outerShdw blurRad="38100" dist="38100" dir="2700000" algn="tl">
                    <a:srgbClr val="000000">
                      <a:alpha val="43137"/>
                    </a:srgbClr>
                  </a:outerShdw>
                </a:effectLst>
                <a:latin typeface="+mn-lt"/>
                <a:ea typeface="Times New Roman" panose="02020603050405020304" pitchFamily="18" charset="0"/>
              </a:rPr>
              <a:t>two</a:t>
            </a:r>
            <a:r>
              <a:rPr lang="en-US" sz="3600" dirty="0">
                <a:effectLst>
                  <a:outerShdw blurRad="38100" dist="38100" dir="2700000" algn="tl">
                    <a:srgbClr val="000000">
                      <a:alpha val="43137"/>
                    </a:srgbClr>
                  </a:outerShdw>
                </a:effectLst>
                <a:latin typeface="+mn-lt"/>
                <a:ea typeface="Times New Roman" panose="02020603050405020304" pitchFamily="18" charset="0"/>
              </a:rPr>
              <a:t>, and to another </a:t>
            </a:r>
            <a:r>
              <a:rPr lang="en-US" sz="3600" u="sng" dirty="0">
                <a:effectLst>
                  <a:outerShdw blurRad="38100" dist="38100" dir="2700000" algn="tl">
                    <a:srgbClr val="000000">
                      <a:alpha val="43137"/>
                    </a:srgbClr>
                  </a:outerShdw>
                </a:effectLst>
                <a:latin typeface="+mn-lt"/>
                <a:ea typeface="Times New Roman" panose="02020603050405020304" pitchFamily="18" charset="0"/>
              </a:rPr>
              <a:t>one</a:t>
            </a:r>
            <a:r>
              <a:rPr lang="en-US" sz="3600" dirty="0">
                <a:effectLst>
                  <a:outerShdw blurRad="38100" dist="38100" dir="2700000" algn="tl">
                    <a:srgbClr val="000000">
                      <a:alpha val="43137"/>
                    </a:srgbClr>
                  </a:outerShdw>
                </a:effectLst>
                <a:latin typeface="+mn-lt"/>
                <a:ea typeface="Times New Roman" panose="02020603050405020304" pitchFamily="18" charset="0"/>
              </a:rPr>
              <a:t>, to </a:t>
            </a:r>
            <a:r>
              <a:rPr lang="en-US" sz="3600" u="sng" dirty="0">
                <a:effectLst>
                  <a:outerShdw blurRad="38100" dist="38100" dir="2700000" algn="tl">
                    <a:srgbClr val="000000">
                      <a:alpha val="43137"/>
                    </a:srgbClr>
                  </a:outerShdw>
                </a:effectLst>
                <a:latin typeface="+mn-lt"/>
                <a:ea typeface="Times New Roman" panose="02020603050405020304" pitchFamily="18" charset="0"/>
              </a:rPr>
              <a:t>each according to his own ability</a:t>
            </a:r>
            <a:r>
              <a:rPr lang="en-US" sz="3600" dirty="0">
                <a:effectLst>
                  <a:outerShdw blurRad="38100" dist="38100" dir="2700000" algn="tl">
                    <a:srgbClr val="000000">
                      <a:alpha val="43137"/>
                    </a:srgbClr>
                  </a:outerShdw>
                </a:effectLst>
                <a:latin typeface="+mn-lt"/>
                <a:ea typeface="Times New Roman" panose="02020603050405020304" pitchFamily="18" charset="0"/>
              </a:rPr>
              <a:t>; and immediately he went on a journey.</a:t>
            </a:r>
            <a:endParaRPr lang="en-US"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183800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t"/>
          <a:lstStyle/>
          <a:p>
            <a:pPr algn="l"/>
            <a:r>
              <a:rPr lang="en-US" sz="3600" b="1" dirty="0"/>
              <a:t>Matthew 25:24-25</a:t>
            </a:r>
            <a:r>
              <a:rPr lang="en-US" sz="3600" b="1" dirty="0">
                <a:effectLst/>
                <a:latin typeface="Arial" panose="020B0604020202020204" pitchFamily="34" charset="0"/>
                <a:ea typeface="Times New Roman" panose="02020603050405020304" pitchFamily="18" charset="0"/>
              </a:rPr>
              <a:t> </a:t>
            </a:r>
            <a:br>
              <a:rPr lang="en-US" sz="4000" b="1" dirty="0"/>
            </a:br>
            <a:br>
              <a:rPr lang="en-US" sz="1400" b="1" dirty="0"/>
            </a:br>
            <a:r>
              <a:rPr lang="en-US" sz="3600" dirty="0">
                <a:effectLst>
                  <a:outerShdw blurRad="38100" dist="38100" dir="2700000" algn="tl">
                    <a:srgbClr val="000000">
                      <a:alpha val="43137"/>
                    </a:srgbClr>
                  </a:outerShdw>
                </a:effectLst>
                <a:latin typeface="+mn-lt"/>
                <a:ea typeface="Times New Roman" panose="02020603050405020304" pitchFamily="18" charset="0"/>
              </a:rPr>
              <a:t>Then he who had received the one talent came and said, “Lord, </a:t>
            </a:r>
            <a:r>
              <a:rPr lang="en-US" sz="3600" u="sng" dirty="0">
                <a:effectLst>
                  <a:outerShdw blurRad="38100" dist="38100" dir="2700000" algn="tl">
                    <a:srgbClr val="000000">
                      <a:alpha val="43137"/>
                    </a:srgbClr>
                  </a:outerShdw>
                </a:effectLst>
                <a:latin typeface="+mn-lt"/>
                <a:ea typeface="Times New Roman" panose="02020603050405020304" pitchFamily="18" charset="0"/>
              </a:rPr>
              <a:t>I knew you to be a hard man</a:t>
            </a:r>
            <a:r>
              <a:rPr lang="en-US" sz="3600" dirty="0">
                <a:effectLst>
                  <a:outerShdw blurRad="38100" dist="38100" dir="2700000" algn="tl">
                    <a:srgbClr val="000000">
                      <a:alpha val="43137"/>
                    </a:srgbClr>
                  </a:outerShdw>
                </a:effectLst>
                <a:latin typeface="+mn-lt"/>
                <a:ea typeface="Times New Roman" panose="02020603050405020304" pitchFamily="18" charset="0"/>
              </a:rPr>
              <a:t>, reaping where you have not sown, and gathering where you have not scattered seed.  And </a:t>
            </a:r>
            <a:r>
              <a:rPr lang="en-US" sz="3600" u="sng" dirty="0">
                <a:effectLst>
                  <a:outerShdw blurRad="38100" dist="38100" dir="2700000" algn="tl">
                    <a:srgbClr val="000000">
                      <a:alpha val="43137"/>
                    </a:srgbClr>
                  </a:outerShdw>
                </a:effectLst>
                <a:latin typeface="+mn-lt"/>
                <a:ea typeface="Times New Roman" panose="02020603050405020304" pitchFamily="18" charset="0"/>
              </a:rPr>
              <a:t>I was afraid</a:t>
            </a:r>
            <a:r>
              <a:rPr lang="en-US" sz="3600" dirty="0">
                <a:effectLst>
                  <a:outerShdw blurRad="38100" dist="38100" dir="2700000" algn="tl">
                    <a:srgbClr val="000000">
                      <a:alpha val="43137"/>
                    </a:srgbClr>
                  </a:outerShdw>
                </a:effectLst>
                <a:latin typeface="+mn-lt"/>
                <a:ea typeface="Times New Roman" panose="02020603050405020304" pitchFamily="18" charset="0"/>
              </a:rPr>
              <a:t> and went and </a:t>
            </a:r>
            <a:r>
              <a:rPr lang="en-US" sz="3600" u="sng" dirty="0">
                <a:effectLst>
                  <a:outerShdw blurRad="38100" dist="38100" dir="2700000" algn="tl">
                    <a:srgbClr val="000000">
                      <a:alpha val="43137"/>
                    </a:srgbClr>
                  </a:outerShdw>
                </a:effectLst>
                <a:latin typeface="+mn-lt"/>
                <a:ea typeface="Times New Roman" panose="02020603050405020304" pitchFamily="18" charset="0"/>
              </a:rPr>
              <a:t>hid your talent</a:t>
            </a:r>
            <a:r>
              <a:rPr lang="en-US" sz="3600" dirty="0">
                <a:effectLst>
                  <a:outerShdw blurRad="38100" dist="38100" dir="2700000" algn="tl">
                    <a:srgbClr val="000000">
                      <a:alpha val="43137"/>
                    </a:srgbClr>
                  </a:outerShdw>
                </a:effectLst>
                <a:latin typeface="+mn-lt"/>
                <a:ea typeface="Times New Roman" panose="02020603050405020304" pitchFamily="18" charset="0"/>
              </a:rPr>
              <a:t> in the ground.  Look, </a:t>
            </a:r>
            <a:r>
              <a:rPr lang="en-US" sz="3600" i="1" dirty="0">
                <a:effectLst>
                  <a:outerShdw blurRad="38100" dist="38100" dir="2700000" algn="tl">
                    <a:srgbClr val="000000">
                      <a:alpha val="43137"/>
                    </a:srgbClr>
                  </a:outerShdw>
                </a:effectLst>
                <a:latin typeface="+mn-lt"/>
                <a:ea typeface="Times New Roman" panose="02020603050405020304" pitchFamily="18" charset="0"/>
              </a:rPr>
              <a:t>there</a:t>
            </a:r>
            <a:r>
              <a:rPr lang="en-US" sz="3600" dirty="0">
                <a:effectLst>
                  <a:outerShdw blurRad="38100" dist="38100" dir="2700000" algn="tl">
                    <a:srgbClr val="000000">
                      <a:alpha val="43137"/>
                    </a:srgbClr>
                  </a:outerShdw>
                </a:effectLst>
                <a:latin typeface="+mn-lt"/>
                <a:ea typeface="Times New Roman" panose="02020603050405020304" pitchFamily="18" charset="0"/>
              </a:rPr>
              <a:t> </a:t>
            </a:r>
            <a:r>
              <a:rPr lang="en-US" sz="3600" u="sng" dirty="0">
                <a:effectLst>
                  <a:outerShdw blurRad="38100" dist="38100" dir="2700000" algn="tl">
                    <a:srgbClr val="000000">
                      <a:alpha val="43137"/>
                    </a:srgbClr>
                  </a:outerShdw>
                </a:effectLst>
                <a:latin typeface="+mn-lt"/>
                <a:ea typeface="Times New Roman" panose="02020603050405020304" pitchFamily="18" charset="0"/>
              </a:rPr>
              <a:t>you have </a:t>
            </a:r>
            <a:r>
              <a:rPr lang="en-US" sz="3600" i="1" u="sng" dirty="0">
                <a:effectLst>
                  <a:outerShdw blurRad="38100" dist="38100" dir="2700000" algn="tl">
                    <a:srgbClr val="000000">
                      <a:alpha val="43137"/>
                    </a:srgbClr>
                  </a:outerShdw>
                </a:effectLst>
                <a:latin typeface="+mn-lt"/>
                <a:ea typeface="Times New Roman" panose="02020603050405020304" pitchFamily="18" charset="0"/>
              </a:rPr>
              <a:t>what is</a:t>
            </a:r>
            <a:r>
              <a:rPr lang="en-US" sz="3600" u="sng" dirty="0">
                <a:effectLst>
                  <a:outerShdw blurRad="38100" dist="38100" dir="2700000" algn="tl">
                    <a:srgbClr val="000000">
                      <a:alpha val="43137"/>
                    </a:srgbClr>
                  </a:outerShdw>
                </a:effectLst>
                <a:latin typeface="+mn-lt"/>
                <a:ea typeface="Times New Roman" panose="02020603050405020304" pitchFamily="18" charset="0"/>
              </a:rPr>
              <a:t> yours</a:t>
            </a:r>
            <a:r>
              <a:rPr lang="en-US" sz="3600" dirty="0">
                <a:effectLst>
                  <a:outerShdw blurRad="38100" dist="38100" dir="2700000" algn="tl">
                    <a:srgbClr val="000000">
                      <a:alpha val="43137"/>
                    </a:srgbClr>
                  </a:outerShdw>
                </a:effectLst>
                <a:latin typeface="+mn-lt"/>
                <a:ea typeface="Times New Roman" panose="02020603050405020304" pitchFamily="18" charset="0"/>
              </a:rPr>
              <a:t>.</a:t>
            </a:r>
            <a:endParaRPr lang="en-US"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50117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t"/>
          <a:lstStyle/>
          <a:p>
            <a:pPr algn="l"/>
            <a:r>
              <a:rPr lang="en-US" sz="3600" b="1" dirty="0"/>
              <a:t>Matthew 25:26-28</a:t>
            </a:r>
            <a:r>
              <a:rPr lang="en-US" sz="3600" b="1" dirty="0">
                <a:effectLst/>
                <a:latin typeface="Arial" panose="020B0604020202020204" pitchFamily="34" charset="0"/>
                <a:ea typeface="Times New Roman" panose="02020603050405020304" pitchFamily="18" charset="0"/>
              </a:rPr>
              <a:t> </a:t>
            </a:r>
            <a:br>
              <a:rPr lang="en-US" sz="4000" b="1" dirty="0"/>
            </a:br>
            <a:br>
              <a:rPr lang="en-US" sz="1400" b="1" dirty="0"/>
            </a:br>
            <a:r>
              <a:rPr lang="en-US" sz="3600" dirty="0">
                <a:effectLst>
                  <a:outerShdw blurRad="38100" dist="38100" dir="2700000" algn="tl">
                    <a:srgbClr val="000000">
                      <a:alpha val="43137"/>
                    </a:srgbClr>
                  </a:outerShdw>
                </a:effectLst>
                <a:latin typeface="+mn-lt"/>
                <a:ea typeface="Times New Roman" panose="02020603050405020304" pitchFamily="18" charset="0"/>
              </a:rPr>
              <a:t>But his lord answered and said to him, “</a:t>
            </a:r>
            <a:r>
              <a:rPr lang="en-US" sz="3600" u="sng" dirty="0">
                <a:effectLst>
                  <a:outerShdw blurRad="38100" dist="38100" dir="2700000" algn="tl">
                    <a:srgbClr val="000000">
                      <a:alpha val="43137"/>
                    </a:srgbClr>
                  </a:outerShdw>
                </a:effectLst>
                <a:latin typeface="+mn-lt"/>
                <a:ea typeface="Times New Roman" panose="02020603050405020304" pitchFamily="18" charset="0"/>
              </a:rPr>
              <a:t>You wicked and lazy servant</a:t>
            </a:r>
            <a:r>
              <a:rPr lang="en-US" sz="3600" dirty="0">
                <a:effectLst>
                  <a:outerShdw blurRad="38100" dist="38100" dir="2700000" algn="tl">
                    <a:srgbClr val="000000">
                      <a:alpha val="43137"/>
                    </a:srgbClr>
                  </a:outerShdw>
                </a:effectLst>
                <a:latin typeface="+mn-lt"/>
                <a:ea typeface="Times New Roman" panose="02020603050405020304" pitchFamily="18" charset="0"/>
              </a:rPr>
              <a:t>, </a:t>
            </a:r>
            <a:r>
              <a:rPr lang="en-US" sz="3600" u="sng" dirty="0">
                <a:effectLst>
                  <a:outerShdw blurRad="38100" dist="38100" dir="2700000" algn="tl">
                    <a:srgbClr val="000000">
                      <a:alpha val="43137"/>
                    </a:srgbClr>
                  </a:outerShdw>
                </a:effectLst>
                <a:latin typeface="+mn-lt"/>
                <a:ea typeface="Times New Roman" panose="02020603050405020304" pitchFamily="18" charset="0"/>
              </a:rPr>
              <a:t>you knew</a:t>
            </a:r>
            <a:r>
              <a:rPr lang="en-US" sz="3600" dirty="0">
                <a:effectLst>
                  <a:outerShdw blurRad="38100" dist="38100" dir="2700000" algn="tl">
                    <a:srgbClr val="000000">
                      <a:alpha val="43137"/>
                    </a:srgbClr>
                  </a:outerShdw>
                </a:effectLst>
                <a:latin typeface="+mn-lt"/>
                <a:ea typeface="Times New Roman" panose="02020603050405020304" pitchFamily="18" charset="0"/>
              </a:rPr>
              <a:t> that I reap where I have not sown and gather where I have not scattered seed.  So, </a:t>
            </a:r>
            <a:r>
              <a:rPr lang="en-US" sz="3600" u="sng" dirty="0">
                <a:effectLst>
                  <a:outerShdw blurRad="38100" dist="38100" dir="2700000" algn="tl">
                    <a:srgbClr val="000000">
                      <a:alpha val="43137"/>
                    </a:srgbClr>
                  </a:outerShdw>
                </a:effectLst>
                <a:latin typeface="+mn-lt"/>
                <a:ea typeface="Times New Roman" panose="02020603050405020304" pitchFamily="18" charset="0"/>
              </a:rPr>
              <a:t>you ought to</a:t>
            </a:r>
            <a:r>
              <a:rPr lang="en-US" sz="3600" dirty="0">
                <a:effectLst>
                  <a:outerShdw blurRad="38100" dist="38100" dir="2700000" algn="tl">
                    <a:srgbClr val="000000">
                      <a:alpha val="43137"/>
                    </a:srgbClr>
                  </a:outerShdw>
                </a:effectLst>
                <a:latin typeface="+mn-lt"/>
                <a:ea typeface="Times New Roman" panose="02020603050405020304" pitchFamily="18" charset="0"/>
              </a:rPr>
              <a:t> have deposited my money with the bankers, and at my coming </a:t>
            </a:r>
            <a:r>
              <a:rPr lang="en-US" sz="3600" u="sng" dirty="0">
                <a:effectLst>
                  <a:outerShdw blurRad="38100" dist="38100" dir="2700000" algn="tl">
                    <a:srgbClr val="000000">
                      <a:alpha val="43137"/>
                    </a:srgbClr>
                  </a:outerShdw>
                </a:effectLst>
                <a:latin typeface="+mn-lt"/>
                <a:ea typeface="Times New Roman" panose="02020603050405020304" pitchFamily="18" charset="0"/>
              </a:rPr>
              <a:t>I would have received back my own with interest</a:t>
            </a:r>
            <a:r>
              <a:rPr lang="en-US" sz="3600" dirty="0">
                <a:effectLst>
                  <a:outerShdw blurRad="38100" dist="38100" dir="2700000" algn="tl">
                    <a:srgbClr val="000000">
                      <a:alpha val="43137"/>
                    </a:srgbClr>
                  </a:outerShdw>
                </a:effectLst>
                <a:latin typeface="+mn-lt"/>
                <a:ea typeface="Times New Roman" panose="02020603050405020304" pitchFamily="18" charset="0"/>
              </a:rPr>
              <a:t>.   </a:t>
            </a:r>
            <a:endParaRPr lang="en-US"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38350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112 - Teach Me Thy Way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0"/>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t"/>
          <a:lstStyle/>
          <a:p>
            <a:pPr algn="l"/>
            <a:r>
              <a:rPr lang="en-US" sz="3600" b="1" dirty="0"/>
              <a:t>Matthew 25:29-30</a:t>
            </a:r>
            <a:r>
              <a:rPr lang="en-US" sz="3600" b="1" dirty="0">
                <a:effectLst/>
                <a:latin typeface="Arial" panose="020B0604020202020204" pitchFamily="34" charset="0"/>
                <a:ea typeface="Times New Roman" panose="02020603050405020304" pitchFamily="18" charset="0"/>
              </a:rPr>
              <a:t> </a:t>
            </a:r>
            <a:br>
              <a:rPr lang="en-US" sz="4000" b="1" dirty="0"/>
            </a:br>
            <a:br>
              <a:rPr lang="en-US" sz="1400" b="1" dirty="0"/>
            </a:br>
            <a:r>
              <a:rPr lang="en-US" sz="3600" dirty="0">
                <a:effectLst>
                  <a:outerShdw blurRad="38100" dist="38100" dir="2700000" algn="tl">
                    <a:srgbClr val="000000">
                      <a:alpha val="43137"/>
                    </a:srgbClr>
                  </a:outerShdw>
                </a:effectLst>
                <a:latin typeface="+mn-lt"/>
                <a:ea typeface="Times New Roman" panose="02020603050405020304" pitchFamily="18" charset="0"/>
              </a:rPr>
              <a:t>So, take the talent from him, and give </a:t>
            </a:r>
            <a:r>
              <a:rPr lang="en-US" sz="3600" i="1" dirty="0">
                <a:effectLst>
                  <a:outerShdw blurRad="38100" dist="38100" dir="2700000" algn="tl">
                    <a:srgbClr val="000000">
                      <a:alpha val="43137"/>
                    </a:srgbClr>
                  </a:outerShdw>
                </a:effectLst>
                <a:latin typeface="+mn-lt"/>
                <a:ea typeface="Times New Roman" panose="02020603050405020304" pitchFamily="18" charset="0"/>
              </a:rPr>
              <a:t>it</a:t>
            </a:r>
            <a:r>
              <a:rPr lang="en-US" sz="3600" dirty="0">
                <a:effectLst>
                  <a:outerShdw blurRad="38100" dist="38100" dir="2700000" algn="tl">
                    <a:srgbClr val="000000">
                      <a:alpha val="43137"/>
                    </a:srgbClr>
                  </a:outerShdw>
                </a:effectLst>
                <a:latin typeface="+mn-lt"/>
                <a:ea typeface="Times New Roman" panose="02020603050405020304" pitchFamily="18" charset="0"/>
              </a:rPr>
              <a:t> to him who has ten talents.  </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For to everyone who has, more will be given, and he will have abundance; but from him who does not have, even what he has will be taken away.  And </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cast the unprofitable servant</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into the outer darkness.  </a:t>
            </a:r>
            <a:r>
              <a:rPr lang="en-US" sz="36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There will be weeping and gnashing of teeth</a:t>
            </a:r>
            <a:r>
              <a:rPr lang="en-US" sz="36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t>
            </a:r>
            <a:endParaRPr lang="en-US"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478151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erson walking in the water&#10;&#10;Description automatically generated with low confidence">
            <a:extLst>
              <a:ext uri="{FF2B5EF4-FFF2-40B4-BE49-F238E27FC236}">
                <a16:creationId xmlns:a16="http://schemas.microsoft.com/office/drawing/2014/main" id="{12351DDA-DE8E-6541-5660-238783C91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962400"/>
            <a:ext cx="8229600" cy="2514600"/>
          </a:xfrm>
        </p:spPr>
        <p:txBody>
          <a:bodyPr/>
          <a:lstStyle/>
          <a:p>
            <a:r>
              <a:rPr lang="en-US" sz="4000" b="1" u="sng"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stewardship</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of what God has blessed us with </a:t>
            </a:r>
            <a:r>
              <a:rPr lang="en-US" sz="4000" b="1" u="sng"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is our test</a:t>
            </a:r>
            <a:br>
              <a:rPr lang="en-US" sz="4000" b="1" u="sng"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r>
              <a:rPr lang="en-US" sz="4000" b="1" u="sng"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of faith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toward Him.</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7111443"/>
      </p:ext>
    </p:extLst>
  </p:cSld>
  <p:clrMapOvr>
    <a:masterClrMapping/>
  </p:clrMapOvr>
  <mc:AlternateContent xmlns:mc="http://schemas.openxmlformats.org/markup-compatibility/2006" xmlns:p14="http://schemas.microsoft.com/office/powerpoint/2010/main">
    <mc:Choice Requires="p14">
      <p:transition spd="slow" p14:dur="3000">
        <p:wipe dir="d"/>
      </p:transition>
    </mc:Choice>
    <mc:Fallback xmlns="">
      <p:transition spd="slow">
        <p:wipe dir="d"/>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746" y="1"/>
            <a:ext cx="916674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6019800"/>
          </a:xfrm>
        </p:spPr>
        <p:txBody>
          <a:bodyPr anchor="t"/>
          <a:lstStyle/>
          <a:p>
            <a:pPr algn="l"/>
            <a:r>
              <a:rPr lang="en-US" sz="3600" b="1" dirty="0"/>
              <a:t>James 1:2-5</a:t>
            </a:r>
            <a:r>
              <a:rPr lang="en-US" sz="3600" b="1" dirty="0">
                <a:effectLst/>
                <a:latin typeface="Arial" panose="020B0604020202020204" pitchFamily="34" charset="0"/>
                <a:ea typeface="Times New Roman" panose="02020603050405020304" pitchFamily="18" charset="0"/>
              </a:rPr>
              <a:t> </a:t>
            </a:r>
            <a:br>
              <a:rPr lang="en-US" sz="4000" b="1" dirty="0"/>
            </a:br>
            <a:br>
              <a:rPr lang="en-US" sz="1400" b="1" dirty="0"/>
            </a:br>
            <a:r>
              <a:rPr lang="en-US" sz="3600" dirty="0"/>
              <a:t>My brethren, count it all joy when you fall into various trials, knowing that </a:t>
            </a:r>
            <a:r>
              <a:rPr lang="en-US" sz="3600" u="sng" dirty="0"/>
              <a:t>the testing of your faith</a:t>
            </a:r>
            <a:r>
              <a:rPr lang="en-US" sz="3600" dirty="0"/>
              <a:t> produces </a:t>
            </a:r>
            <a:r>
              <a:rPr lang="en-US" sz="3600" u="sng" dirty="0"/>
              <a:t>patience</a:t>
            </a:r>
            <a:r>
              <a:rPr lang="en-US" sz="3600" dirty="0"/>
              <a:t>. </a:t>
            </a:r>
            <a:r>
              <a:rPr lang="en-US" sz="3600" baseline="30000" dirty="0"/>
              <a:t>4 </a:t>
            </a:r>
            <a:r>
              <a:rPr lang="en-US" sz="3600" dirty="0"/>
              <a:t>But </a:t>
            </a:r>
            <a:r>
              <a:rPr lang="en-US" sz="3600" u="sng" dirty="0"/>
              <a:t>let patience</a:t>
            </a:r>
            <a:r>
              <a:rPr lang="en-US" sz="3600" dirty="0"/>
              <a:t> have </a:t>
            </a:r>
            <a:r>
              <a:rPr lang="en-US" sz="3600" i="1" dirty="0"/>
              <a:t>its</a:t>
            </a:r>
            <a:r>
              <a:rPr lang="en-US" sz="3600" dirty="0"/>
              <a:t> </a:t>
            </a:r>
            <a:r>
              <a:rPr lang="en-US" sz="3600" u="sng" dirty="0"/>
              <a:t>perfect work</a:t>
            </a:r>
            <a:r>
              <a:rPr lang="en-US" sz="3600" dirty="0"/>
              <a:t>, that you may be </a:t>
            </a:r>
            <a:r>
              <a:rPr lang="en-US" sz="3600" u="sng" dirty="0"/>
              <a:t>perfect and complete, lacking nothing</a:t>
            </a:r>
            <a:r>
              <a:rPr lang="en-US" sz="3600" dirty="0"/>
              <a:t>.  If any of you lacks wisdom, let him ask of God, who gives to all liberally and without reproach, and it will be given to him</a:t>
            </a:r>
            <a:r>
              <a:rPr lang="en-US" sz="3600" dirty="0">
                <a:effectLst>
                  <a:outerShdw blurRad="38100" dist="38100" dir="2700000" algn="tl">
                    <a:srgbClr val="000000">
                      <a:alpha val="43137"/>
                    </a:srgbClr>
                  </a:outerShdw>
                </a:effectLst>
                <a:latin typeface="+mn-lt"/>
                <a:ea typeface="Times New Roman" panose="02020603050405020304" pitchFamily="18" charset="0"/>
              </a:rPr>
              <a:t>.</a:t>
            </a:r>
            <a:endParaRPr lang="en-US"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61005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s://s-media-cache-ak0.pinimg.com/736x/62/a1/45/62a1455b783d694da3f69345434adc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74638"/>
            <a:ext cx="4572000" cy="6126162"/>
          </a:xfrm>
        </p:spPr>
        <p:txBody>
          <a:bodyPr/>
          <a:lstStyle/>
          <a:p>
            <a:pPr algn="l"/>
            <a:r>
              <a:rPr lang="en-US" b="1" dirty="0">
                <a:solidFill>
                  <a:schemeClr val="bg1"/>
                </a:solidFill>
                <a:effectLst>
                  <a:glow rad="63500">
                    <a:schemeClr val="accent5">
                      <a:satMod val="175000"/>
                      <a:alpha val="40000"/>
                    </a:schemeClr>
                  </a:glow>
                  <a:outerShdw blurRad="38100" dist="38100" dir="2700000" algn="tl">
                    <a:srgbClr val="000000">
                      <a:alpha val="43137"/>
                    </a:srgbClr>
                  </a:outerShdw>
                </a:effectLst>
              </a:rPr>
              <a:t>Opportunity may knock only once, but temptation leans on the doorbell.</a:t>
            </a:r>
            <a:endParaRPr lang="en-US" sz="2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8592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hamanlinks.net/wp-content/uploads/2015/07/man-walking-r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0"/>
            <a:ext cx="91474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6" name="Rectangle 10"/>
          <p:cNvSpPr>
            <a:spLocks noChangeArrowheads="1"/>
          </p:cNvSpPr>
          <p:nvPr/>
        </p:nvSpPr>
        <p:spPr bwMode="auto">
          <a:xfrm>
            <a:off x="152400" y="0"/>
            <a:ext cx="883578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r>
              <a:rPr lang="en-US" sz="3600" b="1" dirty="0">
                <a:solidFill>
                  <a:srgbClr val="C00000"/>
                </a:solidFill>
                <a:effectLst>
                  <a:glow rad="127000">
                    <a:schemeClr val="tx1"/>
                  </a:glow>
                </a:effectLst>
              </a:rPr>
              <a:t>Galatians 6:9</a:t>
            </a:r>
          </a:p>
          <a:p>
            <a:endParaRPr lang="en-US" sz="1200" b="1" dirty="0">
              <a:solidFill>
                <a:srgbClr val="C00000"/>
              </a:solidFill>
              <a:effectLst>
                <a:glow rad="127000">
                  <a:schemeClr val="tx1"/>
                </a:glow>
              </a:effectLst>
            </a:endParaRPr>
          </a:p>
          <a:p>
            <a:r>
              <a:rPr lang="en-US" sz="3600" b="1" dirty="0">
                <a:solidFill>
                  <a:srgbClr val="C00000"/>
                </a:solidFill>
                <a:effectLst>
                  <a:glow rad="127000">
                    <a:schemeClr val="tx1"/>
                  </a:glow>
                </a:effectLst>
              </a:rPr>
              <a:t>And let us not grow weary while doing good, for in due season we shall reap </a:t>
            </a:r>
            <a:r>
              <a:rPr lang="en-US" sz="3600" b="1" u="sng" dirty="0">
                <a:solidFill>
                  <a:srgbClr val="C00000"/>
                </a:solidFill>
                <a:effectLst>
                  <a:glow rad="127000">
                    <a:schemeClr val="tx1"/>
                  </a:glow>
                </a:effectLst>
              </a:rPr>
              <a:t>if we do not lose heart</a:t>
            </a:r>
            <a:r>
              <a:rPr lang="en-US" sz="3600" b="1" dirty="0">
                <a:solidFill>
                  <a:srgbClr val="C00000"/>
                </a:solidFill>
                <a:effectLst>
                  <a:glow rad="127000">
                    <a:schemeClr val="tx1"/>
                  </a:glow>
                </a:effectLst>
              </a:rPr>
              <a:t>.</a:t>
            </a:r>
            <a:endParaRPr lang="en-US" altLang="en-US" sz="3600" b="1" dirty="0">
              <a:solidFill>
                <a:srgbClr val="C00000"/>
              </a:solidFill>
              <a:effectLst>
                <a:glow rad="127000">
                  <a:schemeClr val="tx1"/>
                </a:glow>
              </a:effectLst>
            </a:endParaRPr>
          </a:p>
        </p:txBody>
      </p:sp>
    </p:spTree>
    <p:extLst>
      <p:ext uri="{BB962C8B-B14F-4D97-AF65-F5344CB8AC3E}">
        <p14:creationId xmlns:p14="http://schemas.microsoft.com/office/powerpoint/2010/main" val="577029127"/>
      </p:ext>
    </p:extLst>
  </p:cSld>
  <p:clrMapOvr>
    <a:masterClrMapping/>
  </p:clrMapOvr>
  <mc:AlternateContent xmlns:mc="http://schemas.openxmlformats.org/markup-compatibility/2006" xmlns:p14="http://schemas.microsoft.com/office/powerpoint/2010/main">
    <mc:Choice Requires="p14">
      <p:transition spd="slow" p14:dur="3000">
        <p:wipe dir="u"/>
      </p:transition>
    </mc:Choice>
    <mc:Fallback xmlns="">
      <p:transition spd="slow">
        <p:wipe dir="u"/>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l9.picdn.net/shutterstock/videos/13884326/thumb/1.jpg?i10c=img.resize(height:160)"/>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439" y="0"/>
            <a:ext cx="9188355" cy="6884158"/>
          </a:xfrm>
          <a:prstGeom prst="rect">
            <a:avLst/>
          </a:prstGeom>
          <a:solidFill>
            <a:srgbClr val="00070C"/>
          </a:solidFill>
        </p:spPr>
      </p:pic>
      <p:sp>
        <p:nvSpPr>
          <p:cNvPr id="2" name="Title 1"/>
          <p:cNvSpPr>
            <a:spLocks noGrp="1"/>
          </p:cNvSpPr>
          <p:nvPr>
            <p:ph type="title"/>
          </p:nvPr>
        </p:nvSpPr>
        <p:spPr>
          <a:xfrm>
            <a:off x="457200" y="457200"/>
            <a:ext cx="8229600" cy="6019800"/>
          </a:xfrm>
        </p:spPr>
        <p:txBody>
          <a:bodyPr anchor="ctr"/>
          <a:lstStyle/>
          <a:p>
            <a:pPr algn="l"/>
            <a:r>
              <a:rPr lang="en-US" sz="4000" dirty="0">
                <a:effectLst/>
                <a:latin typeface="Arial" panose="020B0604020202020204" pitchFamily="34" charset="0"/>
                <a:ea typeface="Times New Roman" panose="02020603050405020304" pitchFamily="18" charset="0"/>
              </a:rPr>
              <a:t>“Growing old is not for the weak.”</a:t>
            </a:r>
            <a:br>
              <a:rPr lang="en-US" sz="4000" dirty="0">
                <a:effectLst/>
                <a:latin typeface="Arial" panose="020B0604020202020204" pitchFamily="34" charset="0"/>
                <a:ea typeface="Times New Roman" panose="02020603050405020304" pitchFamily="18" charset="0"/>
              </a:rPr>
            </a:br>
            <a:r>
              <a:rPr lang="en-US" sz="2800" dirty="0">
                <a:effectLst/>
                <a:latin typeface="Arial" panose="020B0604020202020204" pitchFamily="34" charset="0"/>
                <a:ea typeface="Times New Roman" panose="02020603050405020304" pitchFamily="18" charset="0"/>
              </a:rPr>
              <a:t> </a:t>
            </a:r>
            <a:br>
              <a:rPr lang="en-US" sz="4000" dirty="0">
                <a:effectLst/>
                <a:latin typeface="Arial" panose="020B0604020202020204" pitchFamily="34" charset="0"/>
                <a:ea typeface="Times New Roman" panose="02020603050405020304" pitchFamily="18" charset="0"/>
              </a:rPr>
            </a:br>
            <a:r>
              <a:rPr lang="en-US" sz="4000" dirty="0">
                <a:effectLst/>
                <a:latin typeface="Arial" panose="020B0604020202020204" pitchFamily="34" charset="0"/>
                <a:ea typeface="Times New Roman" panose="02020603050405020304" pitchFamily="18" charset="0"/>
              </a:rPr>
              <a:t>There is no place in the body of Christ for the faithless; those who give up at every challenge or under every test they face in life.  When we feel like giving up, </a:t>
            </a:r>
            <a:r>
              <a:rPr lang="en-US" sz="4000" u="sng" dirty="0">
                <a:effectLst/>
                <a:latin typeface="Arial" panose="020B0604020202020204" pitchFamily="34" charset="0"/>
                <a:ea typeface="Times New Roman" panose="02020603050405020304" pitchFamily="18" charset="0"/>
              </a:rPr>
              <a:t>remember</a:t>
            </a:r>
            <a:r>
              <a:rPr lang="en-US" sz="4000" dirty="0">
                <a:effectLst/>
                <a:latin typeface="Arial" panose="020B0604020202020204" pitchFamily="34" charset="0"/>
                <a:ea typeface="Times New Roman" panose="02020603050405020304" pitchFamily="18" charset="0"/>
              </a:rPr>
              <a:t> the fearful servant that hid his master’s talent in the ground</a:t>
            </a:r>
            <a:r>
              <a:rPr lang="en-US" sz="4000" dirty="0"/>
              <a:t>.</a:t>
            </a:r>
            <a:endParaRPr lang="en-US" sz="4000" dirty="0">
              <a:solidFill>
                <a:schemeClr val="tx1"/>
              </a:solidFill>
            </a:endParaRPr>
          </a:p>
        </p:txBody>
      </p:sp>
    </p:spTree>
    <p:extLst>
      <p:ext uri="{BB962C8B-B14F-4D97-AF65-F5344CB8AC3E}">
        <p14:creationId xmlns:p14="http://schemas.microsoft.com/office/powerpoint/2010/main" val="23515525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getwallpapers.com/wallpaper/full/9/e/f/2548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 y="-18861"/>
            <a:ext cx="9142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3154362"/>
          </a:xfrm>
          <a:effectLst>
            <a:glow rad="127000">
              <a:schemeClr val="accent2">
                <a:lumMod val="75000"/>
              </a:schemeClr>
            </a:glow>
            <a:outerShdw blurRad="50800" dist="50800" dir="5400000" algn="ctr" rotWithShape="0">
              <a:srgbClr val="FF66CC"/>
            </a:outerShdw>
          </a:effectLst>
        </p:spPr>
        <p:txBody>
          <a:bodyPr anchor="t"/>
          <a:lstStyle/>
          <a:p>
            <a:r>
              <a:rPr lang="en-US" sz="5400" b="1" dirty="0">
                <a:solidFill>
                  <a:schemeClr val="bg1"/>
                </a:solidFill>
                <a:effectLst>
                  <a:outerShdw blurRad="38100" dist="38100" dir="2700000" algn="tl">
                    <a:srgbClr val="000000">
                      <a:alpha val="43137"/>
                    </a:srgbClr>
                  </a:outerShdw>
                </a:effectLst>
              </a:rPr>
              <a:t>It’s not just a religion.</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It’s a relationship.</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It’s a way of life.</a:t>
            </a:r>
          </a:p>
        </p:txBody>
      </p:sp>
    </p:spTree>
    <p:extLst>
      <p:ext uri="{BB962C8B-B14F-4D97-AF65-F5344CB8AC3E}">
        <p14:creationId xmlns:p14="http://schemas.microsoft.com/office/powerpoint/2010/main" val="1527003641"/>
      </p:ext>
    </p:extLst>
  </p:cSld>
  <p:clrMapOvr>
    <a:masterClrMapping/>
  </p:clrMapOvr>
  <mc:AlternateContent xmlns:mc="http://schemas.openxmlformats.org/markup-compatibility/2006" xmlns:p14="http://schemas.microsoft.com/office/powerpoint/2010/main">
    <mc:Choice Requires="p14">
      <p:transition spd="slow" p14:dur="3000">
        <p:wipe dir="d"/>
      </p:transition>
    </mc:Choice>
    <mc:Fallback xmlns="">
      <p:transition spd="slow">
        <p:wipe dir="d"/>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3696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341 - The Way Of The Cross Leads Home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algn="ctr"/>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3465</TotalTime>
  <Words>2952</Words>
  <Application>Microsoft Office PowerPoint</Application>
  <PresentationFormat>On-screen Show (4:3)</PresentationFormat>
  <Paragraphs>193</Paragraphs>
  <Slides>110</Slides>
  <Notes>52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110</vt:i4>
      </vt:variant>
    </vt:vector>
  </HeadingPairs>
  <TitlesOfParts>
    <vt:vector size="117" baseType="lpstr">
      <vt:lpstr>Arial</vt:lpstr>
      <vt:lpstr>Calibri</vt:lpstr>
      <vt:lpstr>Cambria</vt:lpstr>
      <vt:lpstr>Tahoma</vt:lpstr>
      <vt:lpstr>Wingdings</vt:lpstr>
      <vt:lpstr>Default Design</vt:lpstr>
      <vt:lpstr>Ripple</vt:lpstr>
      <vt:lpstr>112 - Teach Me Thy Way - Title</vt:lpstr>
      <vt:lpstr>112 - Teach Me Thy Way - 1.1</vt:lpstr>
      <vt:lpstr>112 - Teach Me Thy Way - 1.2</vt:lpstr>
      <vt:lpstr>112 - Teach Me Thy Way - 1.3</vt:lpstr>
      <vt:lpstr>112 - Teach Me Thy Way - 2.1</vt:lpstr>
      <vt:lpstr>112 - Teach Me Thy Way - 2.2</vt:lpstr>
      <vt:lpstr>112 - Teach Me Thy Way - 2.3</vt:lpstr>
      <vt:lpstr>112 - Teach Me Thy Way - 3.1</vt:lpstr>
      <vt:lpstr>112 - Teach Me Thy Way - 3.2</vt:lpstr>
      <vt:lpstr>112 - Teach Me Thy Way - 3.3</vt:lpstr>
      <vt:lpstr>112 - Teach Me Thy Way - 4.1</vt:lpstr>
      <vt:lpstr>112 - Teach Me Thy Way - 4.2</vt:lpstr>
      <vt:lpstr>112 - Teach Me Thy Way - 4.3</vt:lpstr>
      <vt:lpstr>179 - Lead Me To Calvary - Title</vt:lpstr>
      <vt:lpstr>179 - Lead Me To Calvary - 1.1</vt:lpstr>
      <vt:lpstr>179 - Lead Me To Calvary - 1.2</vt:lpstr>
      <vt:lpstr>179 - Lead Me To Calvary - C.1</vt:lpstr>
      <vt:lpstr>179 - Lead Me To Calvary - C.2</vt:lpstr>
      <vt:lpstr>179 - Lead Me To Calvary - 2.1</vt:lpstr>
      <vt:lpstr>179 - Lead Me To Calvary - 2.2</vt:lpstr>
      <vt:lpstr>179 - Lead Me To Calvary - C.1</vt:lpstr>
      <vt:lpstr>179 - Lead Me To Calvary - C.2</vt:lpstr>
      <vt:lpstr>179 - Lead Me To Calvary - 4.1</vt:lpstr>
      <vt:lpstr>179 - Lead Me To Calvary - 4.2</vt:lpstr>
      <vt:lpstr>179 - Lead Me To Calvary - C.1</vt:lpstr>
      <vt:lpstr>179 - Lead Me To Calvary - 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117 - Guide Me O Thou Great Jehovah - Title</vt:lpstr>
      <vt:lpstr>117 - Guide Me O Thou Great Jehovah - 1.1</vt:lpstr>
      <vt:lpstr>117 - Guide Me O Thou Great Jehovah - 1.2</vt:lpstr>
      <vt:lpstr>117 - Guide Me O Thou Great Jehovah - 1.3</vt:lpstr>
      <vt:lpstr>117 - Guide Me O Thou Great Jehovah - 1.4</vt:lpstr>
      <vt:lpstr>117 - Guide Me O Thou Great Jehovah - 2.1</vt:lpstr>
      <vt:lpstr>117 - Guide Me O Thou Great Jehovah - 2.2</vt:lpstr>
      <vt:lpstr>117 - Guide Me O Thou Great Jehovah - 2.3</vt:lpstr>
      <vt:lpstr>117 - Guide Me O Thou Great Jehovah - 2.4</vt:lpstr>
      <vt:lpstr>117 - Guide Me O Thou Great Jehovah - 3.1</vt:lpstr>
      <vt:lpstr>117 - Guide Me O Thou Great Jehovah - 3.2</vt:lpstr>
      <vt:lpstr>117 - Guide Me O Thou Great Jehovah - 3.3</vt:lpstr>
      <vt:lpstr>117 - Guide Me O Thou Great Jehovah - 3.4</vt:lpstr>
      <vt:lpstr>PowerPoint Presentation</vt:lpstr>
      <vt:lpstr>Proverbs 17:3    Testing the Heart</vt:lpstr>
      <vt:lpstr>The  refining pot  is  for silver and the  furnace for  gold,</vt:lpstr>
      <vt:lpstr>PowerPoint Presentation</vt:lpstr>
      <vt:lpstr>The Hebrew word translated as “test” in the OT is bachan. It means to “examine, investigate, prove, scrutinize.”</vt:lpstr>
      <vt:lpstr>The Greek word translated as “test” in the NT is dokimazo.   It means to “put to the test, prove, examine, and by implication, to approve.”</vt:lpstr>
      <vt:lpstr>Why would God want to test the hearts of those who were created in His own image?</vt:lpstr>
      <vt:lpstr>Genesis 1:26   … God said, “Let Us make man in Our image, according to Our likeness;</vt:lpstr>
      <vt:lpstr>So why does God test us?</vt:lpstr>
      <vt:lpstr>1. He tests us to build our faith in Him.    </vt:lpstr>
      <vt:lpstr>1. He tests us to build our faith in Him.    2. He tests us to prove our love for Him.     </vt:lpstr>
      <vt:lpstr>1. He tests us to build our faith in Him.    2. He tests us to prove our love for Him.     3. He tests us to increase our spiritual endurance to inherit our heavenly reward.</vt:lpstr>
      <vt:lpstr>Deuteronomy 8:1-3  1 “Every commandment which I command you today you must be careful to observe, that you may live and multiply, and go in and possess the land of which the Lord swore to your fathers.</vt:lpstr>
      <vt:lpstr>Deuteronomy 8:1-3  2 And you shall remember that the Lord your God led you all the way these forty years in the wilderness, to humble you and test you, to know what was in your heart, whether you would keep His commandments or not.</vt:lpstr>
      <vt:lpstr>Deuteronomy 8:1-3  3 So He humbled you, allowed you to hunger, and fed you with manna which you did not know nor did your fathers know, that He might make you know that man shall not live by bread alone; but man lives by every word that proceeds from the mouth of the Lord.</vt:lpstr>
      <vt:lpstr>NO ONE LIKES TO BE TESTED.</vt:lpstr>
      <vt:lpstr>GOD’S TESTS COME AT UNEXPECTED MOMENTS IN OUR LIVES.</vt:lpstr>
      <vt:lpstr>Noah – Genesis 6:1(b), 13-14(a) 1(b) … Noah was a just man, perfect in his generations.  Noah walked with God.  13 And God said to Noah, “The end of all flesh has come before Me, for the earth is filled with violence through them; and behold, I will destroy them with the earth. 14(a) Make yourself an ark of gopherwood; …</vt:lpstr>
      <vt:lpstr>Sometimes faith will make you look foolish; </vt:lpstr>
      <vt:lpstr>until it starts to rain.   - Noah </vt:lpstr>
      <vt:lpstr>GOD’S TESTS WILL PROVIDE NEW CHALLENGES FOR US TO OVERCOME.</vt:lpstr>
      <vt:lpstr>Abraham – Genesis 22:1-2 Now it came to pass after these things that God tested Abraham, and said to him, “Abraham!”  And he said, “Here I am.”  Then He said, “Take now your son, your only son Isaac, whom you love, and go to the land of Moriah, and offer him there as a burnt offering on one of the mountains of which I shall tell you.”</vt:lpstr>
      <vt:lpstr>PowerPoint Presentation</vt:lpstr>
      <vt:lpstr>GOD’S TESTS WILL REVEAL WHAT WE VALUE MOST IN OUR LIVES.</vt:lpstr>
      <vt:lpstr>Stephen – Acts 7:7:55-56, 59-60 55 But he, being full of the Holy Spirit, gazed into heaven and saw the glory of God, and Jesus standing at the right hand of God, 56 and said, “Look!  I see the heavens open and Son of man standing at the right hand of God!”  59  And they stoned Stephen as he was calling on God and saying, “Lord Jesus, receive my spirit.”  60  Then he knelt</vt:lpstr>
      <vt:lpstr>Stephen – Acts 7:55-56, 59-60 down and cried out with a loud voice, “Lord, do not charge them with this sin.”  And when he had said this, he fell asleep.</vt:lpstr>
      <vt:lpstr>PowerPoint Presentation</vt:lpstr>
      <vt:lpstr>What about the tests Job endured?</vt:lpstr>
      <vt:lpstr>Job – Job 1:8 (The first time) Then the Lord said to Satan, “Have you considered My servant Job, that there is none like him on the earth, a blameless and upright man, one who fears God and shuns evil?”</vt:lpstr>
      <vt:lpstr>Job – Job 2:3 (The second time) Then the Lord said to Satan, “Have you considered My servant Job, that there is none like him on the earth, a blameless and upright man, one who fears God and shuns evil?  And still he holds fast to his integrity, although you incited Me against him, to destroy him without cause.”</vt:lpstr>
      <vt:lpstr>Job – Job 2:9-10 (Job’s wife speaks) Then his wife said to him, “Do you still hold fast to your integrity?  Curse God and die!”  But he said to her, “You speak as one of the foolish women speaks.  Shall we indeed accept good from God, and shall we not accept adversity?”  In all this Job did not sin with his lips.</vt:lpstr>
      <vt:lpstr>James 5:11   Indeed we count them blessed who endure.  You have heard of the perseverance of Job and seen the end intended by the Lord— that the Lord is very compassionate and merciful.</vt:lpstr>
      <vt:lpstr>Have you ever thought about …</vt:lpstr>
      <vt:lpstr>Satan striking Job with boils and the impact that COVID has on us today?  Different, but similar in the way they both effect the flesh.  And some are letting COVID effect their service and worship to God.</vt:lpstr>
      <vt:lpstr>Hebrews 11:35(b)-38   … Others were tortured … trials of mockings and scourgings … of chains and imprisonment … stoned … sawn in two … tempted … slain with the sword … wandered about in sheepskins and goatskins … destitute … afflicted … tormented — 38 of whom the world was not worthy.  They wandered in deserts and mountains, in dens and caves.</vt:lpstr>
      <vt:lpstr>Do not pray for an easy life.   Pray for the strength to endure a difficult one.</vt:lpstr>
      <vt:lpstr>Jeremiah 17:10  I, the Lord, search the heart, I test the mind, even to give every man according to his ways, according to the fruit of his doings.</vt:lpstr>
      <vt:lpstr>Remember – Five, Two, One ?</vt:lpstr>
      <vt:lpstr>Matthew 25:14-15   For the kingdom of heaven is like a man traveling to a far country, who called his own servants and delivered his goods to them.  And to one he gave five talents, to another two, and to another one, to each according to his own ability; and immediately he went on a journey.</vt:lpstr>
      <vt:lpstr>Matthew 25:24-25   Then he who had received the one talent came and said, “Lord, I knew you to be a hard man, reaping where you have not sown, and gathering where you have not scattered seed.  And I was afraid and went and hid your talent in the ground.  Look, there you have what is yours.</vt:lpstr>
      <vt:lpstr>Matthew 25:26-28   But his lord answered and said to him, “You wicked and lazy servant, you knew that I reap where I have not sown and gather where I have not scattered seed.  So, you ought to have deposited my money with the bankers, and at my coming I would have received back my own with interest.   </vt:lpstr>
      <vt:lpstr>Matthew 25:29-30   So, take the talent from him, and give it to him who has ten talents.  For to everyone who has, more will be given, and he will have abundance; but from him who does not have, even what he has will be taken away.  And cast the unprofitable servant into the outer darkness.  There will be weeping and gnashing of teeth.”</vt:lpstr>
      <vt:lpstr>Our stewardship of what God has blessed us with is our test of faith toward Him.</vt:lpstr>
      <vt:lpstr>James 1:2-5   My brethren, count it all joy when you fall into various trials, knowing that the testing of your faith produces patience. 4 But let patience have its perfect work, that you may be perfect and complete, lacking nothing.  If any of you lacks wisdom, let him ask of God, who gives to all liberally and without reproach, and it will be given to him.</vt:lpstr>
      <vt:lpstr>Opportunity may knock only once, but temptation leans on the doorbell.</vt:lpstr>
      <vt:lpstr>PowerPoint Presentation</vt:lpstr>
      <vt:lpstr>“Growing old is not for the weak.”   There is no place in the body of Christ for the faithless; those who give up at every challenge or under every test they face in life.  When we feel like giving up, remember the fearful servant that hid his master’s talent in the ground.</vt:lpstr>
      <vt:lpstr>It’s not just a religion. It’s a relationship. It’s a way of life.</vt:lpstr>
      <vt:lpstr>PowerPoint Presentation</vt:lpstr>
      <vt:lpstr>341 - The Way Of The Cross Leads Home - Title</vt:lpstr>
      <vt:lpstr>341 - The Way Of The Cross Leads Home - 1.1</vt:lpstr>
      <vt:lpstr>341 - The Way Of The Cross Leads Home - 1.2</vt:lpstr>
      <vt:lpstr>341 - The Way Of The Cross Leads Home - C.1</vt:lpstr>
      <vt:lpstr>341 - The Way Of The Cross Leads Home - C.2</vt:lpstr>
      <vt:lpstr>341 - The Way Of The Cross Leads Home - 2.1</vt:lpstr>
      <vt:lpstr>341 - The Way Of The Cross Leads Home - 2.2</vt:lpstr>
      <vt:lpstr>341 - The Way Of The Cross Leads Home - C.1</vt:lpstr>
      <vt:lpstr>341 - The Way Of The Cross Leads Home - C.2</vt:lpstr>
      <vt:lpstr>341 - The Way Of The Cross Leads Home - 3.1</vt:lpstr>
      <vt:lpstr>341 - The Way Of The Cross Leads Home - 3.2</vt:lpstr>
      <vt:lpstr>341 - The Way Of The Cross Leads Home - C.1</vt:lpstr>
      <vt:lpstr>341 - The Way Of The Cross Leads Home - C.2</vt:lpstr>
    </vt:vector>
  </TitlesOfParts>
  <Company>The University of Georgia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 R. Dysart</dc:creator>
  <cp:lastModifiedBy>Lawrenceville Church</cp:lastModifiedBy>
  <cp:revision>138</cp:revision>
  <cp:lastPrinted>2021-01-10T13:18:43Z</cp:lastPrinted>
  <dcterms:created xsi:type="dcterms:W3CDTF">2006-04-22T14:00:14Z</dcterms:created>
  <dcterms:modified xsi:type="dcterms:W3CDTF">2022-06-19T21:55:47Z</dcterms:modified>
</cp:coreProperties>
</file>